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sldIdLst>
    <p:sldId id="1382" r:id="rId2"/>
    <p:sldId id="1040" r:id="rId3"/>
    <p:sldId id="1041" r:id="rId4"/>
    <p:sldId id="1308" r:id="rId5"/>
    <p:sldId id="1323" r:id="rId6"/>
    <p:sldId id="1182" r:id="rId7"/>
    <p:sldId id="1385" r:id="rId8"/>
    <p:sldId id="1378" r:id="rId9"/>
    <p:sldId id="1375" r:id="rId10"/>
    <p:sldId id="1373" r:id="rId11"/>
    <p:sldId id="1374" r:id="rId12"/>
    <p:sldId id="1380" r:id="rId13"/>
    <p:sldId id="1173" r:id="rId14"/>
    <p:sldId id="1353" r:id="rId15"/>
    <p:sldId id="1371" r:id="rId16"/>
    <p:sldId id="1048" r:id="rId17"/>
    <p:sldId id="1354" r:id="rId18"/>
    <p:sldId id="1202" r:id="rId19"/>
    <p:sldId id="1339" r:id="rId20"/>
    <p:sldId id="1204" r:id="rId21"/>
    <p:sldId id="1342" r:id="rId22"/>
    <p:sldId id="1313" r:id="rId23"/>
    <p:sldId id="1232" r:id="rId24"/>
    <p:sldId id="1276" r:id="rId25"/>
    <p:sldId id="1326" r:id="rId26"/>
    <p:sldId id="1278" r:id="rId27"/>
    <p:sldId id="1271" r:id="rId28"/>
    <p:sldId id="1274" r:id="rId29"/>
    <p:sldId id="1387" r:id="rId30"/>
    <p:sldId id="256" r:id="rId31"/>
    <p:sldId id="1388" r:id="rId32"/>
    <p:sldId id="351" r:id="rId33"/>
    <p:sldId id="368" r:id="rId34"/>
    <p:sldId id="443" r:id="rId35"/>
    <p:sldId id="432" r:id="rId36"/>
    <p:sldId id="394" r:id="rId37"/>
    <p:sldId id="260" r:id="rId38"/>
    <p:sldId id="261" r:id="rId39"/>
    <p:sldId id="263" r:id="rId40"/>
    <p:sldId id="389" r:id="rId41"/>
    <p:sldId id="265" r:id="rId42"/>
    <p:sldId id="304" r:id="rId43"/>
    <p:sldId id="1415" r:id="rId44"/>
    <p:sldId id="1421" r:id="rId45"/>
    <p:sldId id="444" r:id="rId46"/>
    <p:sldId id="377" r:id="rId47"/>
    <p:sldId id="407" r:id="rId48"/>
    <p:sldId id="280" r:id="rId49"/>
    <p:sldId id="302" r:id="rId50"/>
    <p:sldId id="1211" r:id="rId51"/>
    <p:sldId id="408" r:id="rId52"/>
    <p:sldId id="446" r:id="rId5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charset="0"/>
        <a:ea typeface="+mn-ea"/>
        <a:cs typeface="+mn-cs"/>
      </a:defRPr>
    </a:lvl1pPr>
    <a:lvl2pPr marL="457200" algn="l" rtl="0" eaLnBrk="0" fontAlgn="base" hangingPunct="0">
      <a:spcBef>
        <a:spcPct val="0"/>
      </a:spcBef>
      <a:spcAft>
        <a:spcPct val="0"/>
      </a:spcAft>
      <a:defRPr kern="1200">
        <a:solidFill>
          <a:schemeClr val="tx1"/>
        </a:solidFill>
        <a:latin typeface="Times" charset="0"/>
        <a:ea typeface="+mn-ea"/>
        <a:cs typeface="+mn-cs"/>
      </a:defRPr>
    </a:lvl2pPr>
    <a:lvl3pPr marL="914400" algn="l" rtl="0" eaLnBrk="0" fontAlgn="base" hangingPunct="0">
      <a:spcBef>
        <a:spcPct val="0"/>
      </a:spcBef>
      <a:spcAft>
        <a:spcPct val="0"/>
      </a:spcAft>
      <a:defRPr kern="1200">
        <a:solidFill>
          <a:schemeClr val="tx1"/>
        </a:solidFill>
        <a:latin typeface="Times" charset="0"/>
        <a:ea typeface="+mn-ea"/>
        <a:cs typeface="+mn-cs"/>
      </a:defRPr>
    </a:lvl3pPr>
    <a:lvl4pPr marL="1371600" algn="l" rtl="0" eaLnBrk="0" fontAlgn="base" hangingPunct="0">
      <a:spcBef>
        <a:spcPct val="0"/>
      </a:spcBef>
      <a:spcAft>
        <a:spcPct val="0"/>
      </a:spcAft>
      <a:defRPr kern="1200">
        <a:solidFill>
          <a:schemeClr val="tx1"/>
        </a:solidFill>
        <a:latin typeface="Times" charset="0"/>
        <a:ea typeface="+mn-ea"/>
        <a:cs typeface="+mn-cs"/>
      </a:defRPr>
    </a:lvl4pPr>
    <a:lvl5pPr marL="1828800" algn="l" rtl="0" eaLnBrk="0" fontAlgn="base" hangingPunct="0">
      <a:spcBef>
        <a:spcPct val="0"/>
      </a:spcBef>
      <a:spcAft>
        <a:spcPct val="0"/>
      </a:spcAft>
      <a:defRPr kern="1200">
        <a:solidFill>
          <a:schemeClr val="tx1"/>
        </a:solidFill>
        <a:latin typeface="Times" charset="0"/>
        <a:ea typeface="+mn-ea"/>
        <a:cs typeface="+mn-cs"/>
      </a:defRPr>
    </a:lvl5pPr>
    <a:lvl6pPr marL="2286000" algn="l" defTabSz="457200" rtl="0" eaLnBrk="1" latinLnBrk="0" hangingPunct="1">
      <a:defRPr kern="1200">
        <a:solidFill>
          <a:schemeClr val="tx1"/>
        </a:solidFill>
        <a:latin typeface="Times" charset="0"/>
        <a:ea typeface="+mn-ea"/>
        <a:cs typeface="+mn-cs"/>
      </a:defRPr>
    </a:lvl6pPr>
    <a:lvl7pPr marL="2743200" algn="l" defTabSz="457200" rtl="0" eaLnBrk="1" latinLnBrk="0" hangingPunct="1">
      <a:defRPr kern="1200">
        <a:solidFill>
          <a:schemeClr val="tx1"/>
        </a:solidFill>
        <a:latin typeface="Times" charset="0"/>
        <a:ea typeface="+mn-ea"/>
        <a:cs typeface="+mn-cs"/>
      </a:defRPr>
    </a:lvl7pPr>
    <a:lvl8pPr marL="3200400" algn="l" defTabSz="457200" rtl="0" eaLnBrk="1" latinLnBrk="0" hangingPunct="1">
      <a:defRPr kern="1200">
        <a:solidFill>
          <a:schemeClr val="tx1"/>
        </a:solidFill>
        <a:latin typeface="Times" charset="0"/>
        <a:ea typeface="+mn-ea"/>
        <a:cs typeface="+mn-cs"/>
      </a:defRPr>
    </a:lvl8pPr>
    <a:lvl9pPr marL="3657600" algn="l" defTabSz="457200" rtl="0" eaLnBrk="1" latinLnBrk="0" hangingPunct="1">
      <a:defRPr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F7F7F7"/>
    <a:srgbClr val="FFCC66"/>
    <a:srgbClr val="FF8000"/>
    <a:srgbClr val="996633"/>
    <a:srgbClr val="F4F4F4"/>
    <a:srgbClr val="4B5316"/>
    <a:srgbClr val="3728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395"/>
  </p:normalViewPr>
  <p:slideViewPr>
    <p:cSldViewPr>
      <p:cViewPr varScale="1">
        <p:scale>
          <a:sx n="110" d="100"/>
          <a:sy n="110" d="100"/>
        </p:scale>
        <p:origin x="121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A3752-8B6D-774C-B46E-3891038D6281}"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US"/>
        </a:p>
      </dgm:t>
    </dgm:pt>
    <dgm:pt modelId="{FD949C8F-0366-6640-A337-A3DC9BF03367}">
      <dgm:prSet custT="1"/>
      <dgm:spPr>
        <a:solidFill>
          <a:schemeClr val="bg1">
            <a:alpha val="30000"/>
          </a:schemeClr>
        </a:solidFill>
        <a:ln>
          <a:solidFill>
            <a:schemeClr val="bg1">
              <a:lumMod val="65000"/>
            </a:schemeClr>
          </a:solidFill>
        </a:ln>
        <a:effectLst/>
      </dgm:spPr>
      <dgm:t>
        <a:bodyPr/>
        <a:lstStyle/>
        <a:p>
          <a:pPr rtl="0"/>
          <a:r>
            <a:rPr lang="en-US" sz="1400" b="1" i="0" dirty="0">
              <a:solidFill>
                <a:schemeClr val="tx1">
                  <a:alpha val="40000"/>
                </a:schemeClr>
              </a:solidFill>
              <a:latin typeface="Helvetica" pitchFamily="2" charset="0"/>
            </a:rPr>
            <a:t>Adapter trimming</a:t>
          </a:r>
        </a:p>
        <a:p>
          <a:pPr rtl="0"/>
          <a:endParaRPr lang="en-US" sz="1400" b="0" i="0" dirty="0">
            <a:solidFill>
              <a:schemeClr val="tx1">
                <a:alpha val="40000"/>
              </a:schemeClr>
            </a:solidFill>
            <a:latin typeface="Helvetica" pitchFamily="2" charset="0"/>
          </a:endParaRPr>
        </a:p>
        <a:p>
          <a:pPr rtl="0"/>
          <a:r>
            <a:rPr lang="en-US" sz="1400" b="0" i="0" dirty="0" err="1">
              <a:solidFill>
                <a:schemeClr val="tx1">
                  <a:alpha val="40000"/>
                </a:schemeClr>
              </a:solidFill>
              <a:latin typeface="Helvetica" pitchFamily="2" charset="0"/>
            </a:rPr>
            <a:t>porechop</a:t>
          </a:r>
          <a:endParaRPr lang="en-US" sz="1400" b="0" i="0" dirty="0">
            <a:solidFill>
              <a:schemeClr val="tx1">
                <a:alpha val="40000"/>
              </a:schemeClr>
            </a:solidFill>
            <a:latin typeface="Helvetica" pitchFamily="2" charset="0"/>
          </a:endParaRPr>
        </a:p>
        <a:p>
          <a:pPr rtl="0"/>
          <a:endParaRPr lang="en-US" sz="1400" b="0" i="0" dirty="0">
            <a:solidFill>
              <a:schemeClr val="tx1">
                <a:alpha val="40000"/>
              </a:schemeClr>
            </a:solidFill>
            <a:latin typeface="Helvetica" pitchFamily="2" charset="0"/>
          </a:endParaRPr>
        </a:p>
        <a:p>
          <a:pPr rtl="0"/>
          <a:endParaRPr lang="en-US" sz="1400" b="0" i="0" dirty="0">
            <a:solidFill>
              <a:schemeClr val="tx1">
                <a:alpha val="40000"/>
              </a:schemeClr>
            </a:solidFill>
            <a:latin typeface="Helvetica" pitchFamily="2" charset="0"/>
          </a:endParaRPr>
        </a:p>
        <a:p>
          <a:pPr rtl="0"/>
          <a:endParaRPr lang="en-US" sz="1400" b="0" i="0" dirty="0">
            <a:solidFill>
              <a:schemeClr val="tx1">
                <a:alpha val="40000"/>
              </a:schemeClr>
            </a:solidFill>
            <a:latin typeface="Helvetica" pitchFamily="2" charset="0"/>
          </a:endParaRPr>
        </a:p>
        <a:p>
          <a:pPr rtl="0"/>
          <a:endParaRPr lang="en-US" sz="1400" dirty="0">
            <a:solidFill>
              <a:schemeClr val="tx1">
                <a:alpha val="40000"/>
              </a:schemeClr>
            </a:solidFill>
            <a:latin typeface="Helvetica" pitchFamily="2" charset="0"/>
          </a:endParaRPr>
        </a:p>
      </dgm:t>
    </dgm:pt>
    <dgm:pt modelId="{0A9583BE-8BA6-0647-ADF0-4C3D6AA13939}" type="parTrans" cxnId="{57F79C5C-7D50-504C-B3E5-08328A13FFA5}">
      <dgm:prSet/>
      <dgm:spPr/>
      <dgm:t>
        <a:bodyPr/>
        <a:lstStyle/>
        <a:p>
          <a:endParaRPr lang="en-US"/>
        </a:p>
      </dgm:t>
    </dgm:pt>
    <dgm:pt modelId="{BA4CCD48-C19F-AD42-BAB1-D4CCEF96E964}" type="sibTrans" cxnId="{57F79C5C-7D50-504C-B3E5-08328A13FFA5}">
      <dgm:prSet/>
      <dgm:spPr/>
      <dgm:t>
        <a:bodyPr/>
        <a:lstStyle/>
        <a:p>
          <a:endParaRPr lang="en-US"/>
        </a:p>
      </dgm:t>
    </dgm:pt>
    <dgm:pt modelId="{256EA076-6E0B-1648-A161-173E3A11EDA0}">
      <dgm:prSet custT="1"/>
      <dgm:spPr>
        <a:solidFill>
          <a:schemeClr val="bg1">
            <a:alpha val="30000"/>
          </a:schemeClr>
        </a:solidFill>
        <a:ln>
          <a:solidFill>
            <a:schemeClr val="bg1">
              <a:lumMod val="65000"/>
            </a:schemeClr>
          </a:solidFill>
        </a:ln>
        <a:effectLst/>
      </dgm:spPr>
      <dgm:t>
        <a:bodyPr/>
        <a:lstStyle/>
        <a:p>
          <a:pPr rtl="0"/>
          <a:r>
            <a:rPr lang="en-US" sz="1400" b="1" i="0" dirty="0">
              <a:solidFill>
                <a:schemeClr val="tx1">
                  <a:alpha val="40000"/>
                </a:schemeClr>
              </a:solidFill>
              <a:latin typeface="Helvetica" pitchFamily="2" charset="0"/>
            </a:rPr>
            <a:t>Quality filtering</a:t>
          </a:r>
        </a:p>
        <a:p>
          <a:pPr rtl="0"/>
          <a:endParaRPr lang="en-US" sz="1400" b="0" i="0" dirty="0">
            <a:solidFill>
              <a:schemeClr val="tx1">
                <a:alpha val="40000"/>
              </a:schemeClr>
            </a:solidFill>
            <a:latin typeface="Helvetica" pitchFamily="2" charset="0"/>
          </a:endParaRPr>
        </a:p>
        <a:p>
          <a:pPr rtl="0"/>
          <a:r>
            <a:rPr lang="en-US" sz="1400" b="0" i="0" dirty="0" err="1">
              <a:solidFill>
                <a:schemeClr val="tx1">
                  <a:alpha val="40000"/>
                </a:schemeClr>
              </a:solidFill>
              <a:latin typeface="Helvetica" pitchFamily="2" charset="0"/>
            </a:rPr>
            <a:t>catseq</a:t>
          </a:r>
          <a:endParaRPr lang="en-US" sz="1400" b="0" i="0" dirty="0">
            <a:solidFill>
              <a:schemeClr val="tx1">
                <a:alpha val="40000"/>
              </a:schemeClr>
            </a:solidFill>
            <a:latin typeface="Helvetica" pitchFamily="2" charset="0"/>
          </a:endParaRPr>
        </a:p>
        <a:p>
          <a:pPr rtl="0"/>
          <a:endParaRPr lang="en-US" sz="1400" b="0" i="0" dirty="0">
            <a:solidFill>
              <a:schemeClr val="tx1">
                <a:alpha val="40000"/>
              </a:schemeClr>
            </a:solidFill>
            <a:latin typeface="Helvetica" pitchFamily="2" charset="0"/>
          </a:endParaRPr>
        </a:p>
        <a:p>
          <a:pPr rtl="0"/>
          <a:endParaRPr lang="en-US" sz="1400" b="0" i="0" dirty="0">
            <a:solidFill>
              <a:schemeClr val="tx1">
                <a:alpha val="40000"/>
              </a:schemeClr>
            </a:solidFill>
            <a:latin typeface="Helvetica" pitchFamily="2" charset="0"/>
          </a:endParaRPr>
        </a:p>
        <a:p>
          <a:pPr rtl="0"/>
          <a:endParaRPr lang="en-US" sz="1400" b="0" i="0" dirty="0">
            <a:solidFill>
              <a:schemeClr val="tx1">
                <a:alpha val="40000"/>
              </a:schemeClr>
            </a:solidFill>
            <a:latin typeface="Helvetica" pitchFamily="2" charset="0"/>
          </a:endParaRPr>
        </a:p>
        <a:p>
          <a:pPr rtl="0"/>
          <a:endParaRPr lang="en-US" sz="1400" dirty="0">
            <a:solidFill>
              <a:schemeClr val="tx1">
                <a:alpha val="40000"/>
              </a:schemeClr>
            </a:solidFill>
            <a:latin typeface="Helvetica" pitchFamily="2" charset="0"/>
          </a:endParaRPr>
        </a:p>
      </dgm:t>
    </dgm:pt>
    <dgm:pt modelId="{43123F9C-044B-3044-AA5C-D879BE54BE10}" type="parTrans" cxnId="{C31B7BE9-35E8-AC46-A0DB-4344F7CE896E}">
      <dgm:prSet/>
      <dgm:spPr/>
      <dgm:t>
        <a:bodyPr/>
        <a:lstStyle/>
        <a:p>
          <a:endParaRPr lang="en-US"/>
        </a:p>
      </dgm:t>
    </dgm:pt>
    <dgm:pt modelId="{F1857A2B-9D3F-F644-95B8-A40D65CC8538}" type="sibTrans" cxnId="{C31B7BE9-35E8-AC46-A0DB-4344F7CE896E}">
      <dgm:prSet/>
      <dgm:spPr/>
      <dgm:t>
        <a:bodyPr/>
        <a:lstStyle/>
        <a:p>
          <a:endParaRPr lang="en-US"/>
        </a:p>
      </dgm:t>
    </dgm:pt>
    <dgm:pt modelId="{E995C374-327C-3A41-9780-A3B408035F32}">
      <dgm:prSet custT="1"/>
      <dgm:spPr>
        <a:solidFill>
          <a:schemeClr val="bg1">
            <a:alpha val="0"/>
          </a:schemeClr>
        </a:solidFill>
        <a:ln>
          <a:solidFill>
            <a:schemeClr val="tx1">
              <a:lumMod val="75000"/>
              <a:lumOff val="25000"/>
            </a:schemeClr>
          </a:solidFill>
        </a:ln>
        <a:effectLst>
          <a:outerShdw blurRad="50800" dist="76200" dir="2700000" sx="96000" sy="96000" algn="tl" rotWithShape="0">
            <a:prstClr val="black">
              <a:alpha val="40000"/>
            </a:prstClr>
          </a:outerShdw>
        </a:effectLst>
      </dgm:spPr>
      <dgm:t>
        <a:bodyPr/>
        <a:lstStyle/>
        <a:p>
          <a:pPr rtl="0"/>
          <a:r>
            <a:rPr lang="en-US" sz="1400" b="1" i="0" dirty="0">
              <a:solidFill>
                <a:schemeClr val="tx1"/>
              </a:solidFill>
              <a:latin typeface="Helvetica" pitchFamily="2" charset="0"/>
            </a:rPr>
            <a:t>Read error correction</a:t>
          </a:r>
        </a:p>
        <a:p>
          <a:pPr rtl="0"/>
          <a:endParaRPr lang="en-US" sz="1400" b="0" i="0" dirty="0">
            <a:solidFill>
              <a:schemeClr val="tx1"/>
            </a:solidFill>
            <a:latin typeface="Helvetica" pitchFamily="2" charset="0"/>
          </a:endParaRPr>
        </a:p>
        <a:p>
          <a:pPr rtl="0"/>
          <a:r>
            <a:rPr lang="en-US" sz="1400" b="0" i="0" dirty="0" err="1">
              <a:solidFill>
                <a:schemeClr val="tx1"/>
              </a:solidFill>
              <a:latin typeface="Helvetica" pitchFamily="2" charset="0"/>
            </a:rPr>
            <a:t>Masurca</a:t>
          </a:r>
          <a:r>
            <a:rPr lang="en-US" sz="1400" b="0" i="0" dirty="0">
              <a:solidFill>
                <a:schemeClr val="tx1"/>
              </a:solidFill>
              <a:latin typeface="Helvetica" pitchFamily="2" charset="0"/>
            </a:rPr>
            <a:t> (polyploid?)</a:t>
          </a:r>
        </a:p>
        <a:p>
          <a:pPr rtl="0"/>
          <a:endParaRPr lang="en-US" sz="1400" b="0" i="0" dirty="0">
            <a:solidFill>
              <a:schemeClr val="tx1"/>
            </a:solidFill>
            <a:latin typeface="Helvetica" pitchFamily="2" charset="0"/>
          </a:endParaRPr>
        </a:p>
        <a:p>
          <a:pPr rtl="0"/>
          <a:endParaRPr lang="en-US" sz="1400" b="0" i="0" dirty="0">
            <a:solidFill>
              <a:schemeClr val="tx1"/>
            </a:solidFill>
            <a:latin typeface="Helvetica" pitchFamily="2" charset="0"/>
          </a:endParaRPr>
        </a:p>
        <a:p>
          <a:pPr rtl="0"/>
          <a:endParaRPr lang="en-US" sz="1400" dirty="0">
            <a:solidFill>
              <a:schemeClr val="tx1"/>
            </a:solidFill>
            <a:latin typeface="Helvetica" pitchFamily="2" charset="0"/>
          </a:endParaRPr>
        </a:p>
      </dgm:t>
    </dgm:pt>
    <dgm:pt modelId="{09A2150D-4189-EF44-A97C-0216B958C1B5}" type="parTrans" cxnId="{FDF1336A-8133-344F-8A60-57A5F1CAF211}">
      <dgm:prSet/>
      <dgm:spPr/>
      <dgm:t>
        <a:bodyPr/>
        <a:lstStyle/>
        <a:p>
          <a:endParaRPr lang="en-US"/>
        </a:p>
      </dgm:t>
    </dgm:pt>
    <dgm:pt modelId="{F656E134-3488-2749-9ED2-07583516E58B}" type="sibTrans" cxnId="{FDF1336A-8133-344F-8A60-57A5F1CAF211}">
      <dgm:prSet/>
      <dgm:spPr/>
      <dgm:t>
        <a:bodyPr/>
        <a:lstStyle/>
        <a:p>
          <a:endParaRPr lang="en-US"/>
        </a:p>
      </dgm:t>
    </dgm:pt>
    <dgm:pt modelId="{1C9B14DE-C1BE-CD4E-9427-C75D24C8AE7B}">
      <dgm:prSet custT="1"/>
      <dgm:spPr>
        <a:solidFill>
          <a:schemeClr val="bg1"/>
        </a:solidFill>
        <a:ln>
          <a:solidFill>
            <a:schemeClr val="tx1">
              <a:lumMod val="75000"/>
              <a:lumOff val="25000"/>
            </a:schemeClr>
          </a:solidFill>
        </a:ln>
        <a:effectLst>
          <a:outerShdw blurRad="50800" dist="76200" dir="2700000" sx="96000" sy="96000" algn="tl" rotWithShape="0">
            <a:prstClr val="black">
              <a:alpha val="40000"/>
            </a:prstClr>
          </a:outerShdw>
        </a:effectLst>
      </dgm:spPr>
      <dgm:t>
        <a:bodyPr/>
        <a:lstStyle/>
        <a:p>
          <a:pPr rtl="0"/>
          <a:r>
            <a:rPr lang="en-US" sz="1400" b="1" i="0" dirty="0">
              <a:solidFill>
                <a:schemeClr val="tx1"/>
              </a:solidFill>
              <a:latin typeface="Helvetica" pitchFamily="2" charset="0"/>
            </a:rPr>
            <a:t>Assembly</a:t>
          </a:r>
          <a:endParaRPr lang="en-US" sz="1400" b="0" i="0" dirty="0">
            <a:solidFill>
              <a:schemeClr val="tx1"/>
            </a:solidFill>
            <a:latin typeface="Helvetica" pitchFamily="2" charset="0"/>
          </a:endParaRPr>
        </a:p>
        <a:p>
          <a:pPr rtl="0"/>
          <a:endParaRPr lang="en-US" sz="1400" b="0" i="0" dirty="0">
            <a:solidFill>
              <a:schemeClr val="tx1"/>
            </a:solidFill>
            <a:latin typeface="Helvetica" pitchFamily="2" charset="0"/>
          </a:endParaRPr>
        </a:p>
        <a:p>
          <a:pPr rtl="0"/>
          <a:r>
            <a:rPr lang="en-US" sz="1400" b="0" i="0" dirty="0" err="1">
              <a:solidFill>
                <a:schemeClr val="tx1"/>
              </a:solidFill>
              <a:latin typeface="Helvetica" pitchFamily="2" charset="0"/>
            </a:rPr>
            <a:t>Flye</a:t>
          </a:r>
          <a:r>
            <a:rPr lang="en-US" sz="1400" b="0" i="0" dirty="0">
              <a:solidFill>
                <a:schemeClr val="tx1"/>
              </a:solidFill>
              <a:latin typeface="Helvetica" pitchFamily="2" charset="0"/>
            </a:rPr>
            <a:t> (diploid)</a:t>
          </a:r>
        </a:p>
        <a:p>
          <a:pPr rtl="0"/>
          <a:endParaRPr lang="en-US" sz="1400" b="0" i="0" dirty="0">
            <a:solidFill>
              <a:schemeClr val="tx1"/>
            </a:solidFill>
            <a:latin typeface="Helvetica" pitchFamily="2" charset="0"/>
          </a:endParaRPr>
        </a:p>
        <a:p>
          <a:pPr rtl="0"/>
          <a:endParaRPr lang="en-US" sz="1400" b="0" i="0" dirty="0">
            <a:solidFill>
              <a:schemeClr val="tx1"/>
            </a:solidFill>
            <a:latin typeface="Helvetica" pitchFamily="2" charset="0"/>
          </a:endParaRPr>
        </a:p>
        <a:p>
          <a:pPr rtl="0"/>
          <a:endParaRPr lang="en-US" sz="1400" b="0" i="0" dirty="0">
            <a:solidFill>
              <a:schemeClr val="tx1"/>
            </a:solidFill>
            <a:latin typeface="Helvetica" pitchFamily="2" charset="0"/>
          </a:endParaRPr>
        </a:p>
        <a:p>
          <a:pPr rtl="0"/>
          <a:endParaRPr lang="en-US" sz="1400" dirty="0">
            <a:solidFill>
              <a:schemeClr val="tx1"/>
            </a:solidFill>
            <a:latin typeface="Helvetica" pitchFamily="2" charset="0"/>
          </a:endParaRPr>
        </a:p>
      </dgm:t>
    </dgm:pt>
    <dgm:pt modelId="{4805CD25-F0A2-C749-916D-4494D256B7B4}" type="parTrans" cxnId="{3D016901-9112-994F-9DBA-5885585FFC14}">
      <dgm:prSet/>
      <dgm:spPr/>
      <dgm:t>
        <a:bodyPr/>
        <a:lstStyle/>
        <a:p>
          <a:endParaRPr lang="en-US"/>
        </a:p>
      </dgm:t>
    </dgm:pt>
    <dgm:pt modelId="{B323803A-D721-6F41-938A-15EF78D8F7A4}" type="sibTrans" cxnId="{3D016901-9112-994F-9DBA-5885585FFC14}">
      <dgm:prSet/>
      <dgm:spPr/>
      <dgm:t>
        <a:bodyPr/>
        <a:lstStyle/>
        <a:p>
          <a:endParaRPr lang="en-US"/>
        </a:p>
      </dgm:t>
    </dgm:pt>
    <dgm:pt modelId="{580B9178-4F20-D843-A4D9-22E9886457CA}">
      <dgm:prSet custT="1"/>
      <dgm:spPr>
        <a:solidFill>
          <a:schemeClr val="bg1"/>
        </a:solidFill>
        <a:ln>
          <a:solidFill>
            <a:schemeClr val="tx1">
              <a:lumMod val="75000"/>
              <a:lumOff val="25000"/>
            </a:schemeClr>
          </a:solidFill>
        </a:ln>
        <a:effectLst>
          <a:outerShdw blurRad="50800" dist="76200" dir="2700000" sx="96000" sy="96000" algn="tl" rotWithShape="0">
            <a:prstClr val="black">
              <a:alpha val="40000"/>
            </a:prstClr>
          </a:outerShdw>
        </a:effectLst>
      </dgm:spPr>
      <dgm:t>
        <a:bodyPr/>
        <a:lstStyle/>
        <a:p>
          <a:pPr rtl="0"/>
          <a:r>
            <a:rPr lang="en-US" sz="1400" b="1" i="0" dirty="0">
              <a:solidFill>
                <a:schemeClr val="tx1"/>
              </a:solidFill>
              <a:latin typeface="Helvetica" pitchFamily="2" charset="0"/>
            </a:rPr>
            <a:t>Polishing</a:t>
          </a:r>
          <a:r>
            <a:rPr lang="en-US" sz="1400" b="0" i="0" dirty="0">
              <a:solidFill>
                <a:schemeClr val="tx1"/>
              </a:solidFill>
              <a:latin typeface="Helvetica" pitchFamily="2" charset="0"/>
            </a:rPr>
            <a:t> </a:t>
          </a:r>
        </a:p>
        <a:p>
          <a:pPr rtl="0"/>
          <a:endParaRPr lang="en-US" sz="1400" b="0" i="0" dirty="0">
            <a:solidFill>
              <a:schemeClr val="tx1"/>
            </a:solidFill>
            <a:latin typeface="Helvetica" pitchFamily="2" charset="0"/>
          </a:endParaRPr>
        </a:p>
        <a:p>
          <a:pPr rtl="0"/>
          <a:r>
            <a:rPr lang="en-US" sz="1400" b="0" i="0" dirty="0">
              <a:solidFill>
                <a:schemeClr val="tx1"/>
              </a:solidFill>
              <a:latin typeface="Helvetica" pitchFamily="2" charset="0"/>
            </a:rPr>
            <a:t>2 x racon ONT</a:t>
          </a:r>
        </a:p>
        <a:p>
          <a:pPr rtl="0"/>
          <a:r>
            <a:rPr lang="en-US" sz="1400" b="0" i="0" dirty="0">
              <a:solidFill>
                <a:schemeClr val="tx1"/>
              </a:solidFill>
              <a:latin typeface="Helvetica" pitchFamily="2" charset="0"/>
            </a:rPr>
            <a:t>1 x medaka</a:t>
          </a:r>
        </a:p>
        <a:p>
          <a:pPr rtl="0"/>
          <a:r>
            <a:rPr lang="en-US" sz="1400" b="0" i="0" dirty="0">
              <a:solidFill>
                <a:schemeClr val="tx1"/>
              </a:solidFill>
              <a:latin typeface="Helvetica" pitchFamily="2" charset="0"/>
            </a:rPr>
            <a:t>1 x racon Illumina</a:t>
          </a:r>
        </a:p>
      </dgm:t>
    </dgm:pt>
    <dgm:pt modelId="{17D51F78-2D0E-9D4A-AEAE-FA72B1C1930E}" type="parTrans" cxnId="{46F7F2F7-7BE4-BA45-A7B5-C4260EBA3E16}">
      <dgm:prSet/>
      <dgm:spPr/>
      <dgm:t>
        <a:bodyPr/>
        <a:lstStyle/>
        <a:p>
          <a:endParaRPr lang="en-US"/>
        </a:p>
      </dgm:t>
    </dgm:pt>
    <dgm:pt modelId="{786828E0-F01B-F146-BE00-DC512450C62E}" type="sibTrans" cxnId="{46F7F2F7-7BE4-BA45-A7B5-C4260EBA3E16}">
      <dgm:prSet/>
      <dgm:spPr/>
      <dgm:t>
        <a:bodyPr/>
        <a:lstStyle/>
        <a:p>
          <a:endParaRPr lang="en-US"/>
        </a:p>
      </dgm:t>
    </dgm:pt>
    <dgm:pt modelId="{1F981ACD-C9FB-604A-BAC4-733F66D2559E}">
      <dgm:prSet custT="1"/>
      <dgm:spPr>
        <a:solidFill>
          <a:schemeClr val="bg1"/>
        </a:solidFill>
        <a:ln>
          <a:solidFill>
            <a:schemeClr val="tx1">
              <a:lumMod val="75000"/>
              <a:lumOff val="25000"/>
            </a:schemeClr>
          </a:solidFill>
        </a:ln>
        <a:effectLst>
          <a:outerShdw blurRad="50800" dist="76200" dir="2700000" sx="96000" sy="96000" algn="tl" rotWithShape="0">
            <a:prstClr val="black">
              <a:alpha val="40000"/>
            </a:prstClr>
          </a:outerShdw>
        </a:effectLst>
      </dgm:spPr>
      <dgm:t>
        <a:bodyPr/>
        <a:lstStyle/>
        <a:p>
          <a:pPr rtl="0"/>
          <a:r>
            <a:rPr lang="en-US" sz="1400" b="1" i="0" dirty="0">
              <a:solidFill>
                <a:schemeClr val="tx1"/>
              </a:solidFill>
              <a:latin typeface="Helvetica" pitchFamily="2" charset="0"/>
            </a:rPr>
            <a:t>Hi-C Scaffolding</a:t>
          </a:r>
          <a:r>
            <a:rPr lang="en-US" sz="1400" b="0" i="0" dirty="0">
              <a:solidFill>
                <a:schemeClr val="tx1"/>
              </a:solidFill>
              <a:latin typeface="Helvetica" pitchFamily="2" charset="0"/>
            </a:rPr>
            <a:t> </a:t>
          </a:r>
        </a:p>
        <a:p>
          <a:pPr rtl="0"/>
          <a:endParaRPr lang="en-US" sz="1400" b="0" i="0" dirty="0">
            <a:solidFill>
              <a:schemeClr val="tx1"/>
            </a:solidFill>
            <a:latin typeface="Helvetica" pitchFamily="2" charset="0"/>
          </a:endParaRPr>
        </a:p>
        <a:p>
          <a:pPr rtl="0"/>
          <a:r>
            <a:rPr lang="en-US" sz="1400" b="0" i="0" dirty="0">
              <a:solidFill>
                <a:schemeClr val="tx1"/>
              </a:solidFill>
              <a:latin typeface="Helvetica" pitchFamily="2" charset="0"/>
            </a:rPr>
            <a:t>3D-DNA</a:t>
          </a:r>
        </a:p>
        <a:p>
          <a:pPr rtl="0"/>
          <a:endParaRPr lang="en-US" sz="1400" b="0" i="0" dirty="0">
            <a:solidFill>
              <a:schemeClr val="tx1"/>
            </a:solidFill>
            <a:latin typeface="Helvetica" pitchFamily="2" charset="0"/>
          </a:endParaRPr>
        </a:p>
        <a:p>
          <a:pPr rtl="0"/>
          <a:endParaRPr lang="en-US" sz="1400" b="0" i="0" dirty="0">
            <a:solidFill>
              <a:schemeClr val="tx1"/>
            </a:solidFill>
            <a:latin typeface="Helvetica" pitchFamily="2" charset="0"/>
          </a:endParaRPr>
        </a:p>
        <a:p>
          <a:pPr rtl="0"/>
          <a:endParaRPr lang="en-US" sz="1400" b="0" i="0" dirty="0">
            <a:solidFill>
              <a:schemeClr val="tx1"/>
            </a:solidFill>
            <a:latin typeface="Helvetica" pitchFamily="2" charset="0"/>
          </a:endParaRPr>
        </a:p>
        <a:p>
          <a:pPr rtl="0"/>
          <a:endParaRPr lang="en-US" sz="1400" dirty="0">
            <a:solidFill>
              <a:schemeClr val="tx1"/>
            </a:solidFill>
            <a:latin typeface="Helvetica" pitchFamily="2" charset="0"/>
          </a:endParaRPr>
        </a:p>
      </dgm:t>
    </dgm:pt>
    <dgm:pt modelId="{3867D375-ED7B-434A-BB75-E882C8C63676}" type="parTrans" cxnId="{DCD57BFA-B1C0-4942-921A-7F30E473002C}">
      <dgm:prSet/>
      <dgm:spPr/>
      <dgm:t>
        <a:bodyPr/>
        <a:lstStyle/>
        <a:p>
          <a:endParaRPr lang="en-US"/>
        </a:p>
      </dgm:t>
    </dgm:pt>
    <dgm:pt modelId="{E0F7C0C2-3A7D-8A42-A7AF-4AE690AC41BC}" type="sibTrans" cxnId="{DCD57BFA-B1C0-4942-921A-7F30E473002C}">
      <dgm:prSet/>
      <dgm:spPr/>
      <dgm:t>
        <a:bodyPr/>
        <a:lstStyle/>
        <a:p>
          <a:endParaRPr lang="en-US"/>
        </a:p>
      </dgm:t>
    </dgm:pt>
    <dgm:pt modelId="{A749B64A-77E1-834C-8DC5-9DBD74FA1BA5}" type="pres">
      <dgm:prSet presAssocID="{682A3752-8B6D-774C-B46E-3891038D6281}" presName="CompostProcess" presStyleCnt="0">
        <dgm:presLayoutVars>
          <dgm:dir/>
          <dgm:resizeHandles val="exact"/>
        </dgm:presLayoutVars>
      </dgm:prSet>
      <dgm:spPr/>
    </dgm:pt>
    <dgm:pt modelId="{9D12A58C-8C1A-744A-83FA-5E98CD3A0E8B}" type="pres">
      <dgm:prSet presAssocID="{682A3752-8B6D-774C-B46E-3891038D6281}" presName="arrow" presStyleLbl="bgShp" presStyleIdx="0" presStyleCnt="1"/>
      <dgm:spPr/>
    </dgm:pt>
    <dgm:pt modelId="{0ED8429F-9E74-614D-949B-F90A026CD963}" type="pres">
      <dgm:prSet presAssocID="{682A3752-8B6D-774C-B46E-3891038D6281}" presName="linearProcess" presStyleCnt="0"/>
      <dgm:spPr/>
    </dgm:pt>
    <dgm:pt modelId="{72BFE531-50BA-E347-A05D-49BC7B08BA61}" type="pres">
      <dgm:prSet presAssocID="{FD949C8F-0366-6640-A337-A3DC9BF03367}" presName="textNode" presStyleLbl="node1" presStyleIdx="0" presStyleCnt="6" custScaleX="111350">
        <dgm:presLayoutVars>
          <dgm:bulletEnabled val="1"/>
        </dgm:presLayoutVars>
      </dgm:prSet>
      <dgm:spPr/>
    </dgm:pt>
    <dgm:pt modelId="{4DCBDC31-6BBA-1347-85BE-9D82949EF088}" type="pres">
      <dgm:prSet presAssocID="{BA4CCD48-C19F-AD42-BAB1-D4CCEF96E964}" presName="sibTrans" presStyleCnt="0"/>
      <dgm:spPr/>
    </dgm:pt>
    <dgm:pt modelId="{9136FB92-1C3C-3941-9E98-414503A68217}" type="pres">
      <dgm:prSet presAssocID="{256EA076-6E0B-1648-A161-173E3A11EDA0}" presName="textNode" presStyleLbl="node1" presStyleIdx="1" presStyleCnt="6" custScaleX="111350">
        <dgm:presLayoutVars>
          <dgm:bulletEnabled val="1"/>
        </dgm:presLayoutVars>
      </dgm:prSet>
      <dgm:spPr/>
    </dgm:pt>
    <dgm:pt modelId="{8FD32E6A-E4DF-F64B-8B71-F5F23EC4FB2F}" type="pres">
      <dgm:prSet presAssocID="{F1857A2B-9D3F-F644-95B8-A40D65CC8538}" presName="sibTrans" presStyleCnt="0"/>
      <dgm:spPr/>
    </dgm:pt>
    <dgm:pt modelId="{3307D0DF-99AF-2D4E-9438-803C3268B743}" type="pres">
      <dgm:prSet presAssocID="{E995C374-327C-3A41-9780-A3B408035F32}" presName="textNode" presStyleLbl="node1" presStyleIdx="2" presStyleCnt="6" custScaleX="111350">
        <dgm:presLayoutVars>
          <dgm:bulletEnabled val="1"/>
        </dgm:presLayoutVars>
      </dgm:prSet>
      <dgm:spPr/>
    </dgm:pt>
    <dgm:pt modelId="{AB68CFFD-5FBE-CA40-A573-4F672C17AF24}" type="pres">
      <dgm:prSet presAssocID="{F656E134-3488-2749-9ED2-07583516E58B}" presName="sibTrans" presStyleCnt="0"/>
      <dgm:spPr/>
    </dgm:pt>
    <dgm:pt modelId="{08E87EBA-A088-BC4B-B80E-0198BD9C3BCC}" type="pres">
      <dgm:prSet presAssocID="{1C9B14DE-C1BE-CD4E-9427-C75D24C8AE7B}" presName="textNode" presStyleLbl="node1" presStyleIdx="3" presStyleCnt="6" custScaleX="124707">
        <dgm:presLayoutVars>
          <dgm:bulletEnabled val="1"/>
        </dgm:presLayoutVars>
      </dgm:prSet>
      <dgm:spPr/>
    </dgm:pt>
    <dgm:pt modelId="{BDC2D3D4-FAC0-744D-A21B-B47922D4BE96}" type="pres">
      <dgm:prSet presAssocID="{B323803A-D721-6F41-938A-15EF78D8F7A4}" presName="sibTrans" presStyleCnt="0"/>
      <dgm:spPr/>
    </dgm:pt>
    <dgm:pt modelId="{9303B47E-420E-B14B-93C9-61073D46EBFB}" type="pres">
      <dgm:prSet presAssocID="{580B9178-4F20-D843-A4D9-22E9886457CA}" presName="textNode" presStyleLbl="node1" presStyleIdx="4" presStyleCnt="6" custScaleX="111350">
        <dgm:presLayoutVars>
          <dgm:bulletEnabled val="1"/>
        </dgm:presLayoutVars>
      </dgm:prSet>
      <dgm:spPr/>
    </dgm:pt>
    <dgm:pt modelId="{90F876C1-A4FE-D94A-AC66-B64DBE663E9D}" type="pres">
      <dgm:prSet presAssocID="{786828E0-F01B-F146-BE00-DC512450C62E}" presName="sibTrans" presStyleCnt="0"/>
      <dgm:spPr/>
    </dgm:pt>
    <dgm:pt modelId="{8A284130-DACC-9C44-A4C1-A29EB3E4DA35}" type="pres">
      <dgm:prSet presAssocID="{1F981ACD-C9FB-604A-BAC4-733F66D2559E}" presName="textNode" presStyleLbl="node1" presStyleIdx="5" presStyleCnt="6" custScaleX="111350">
        <dgm:presLayoutVars>
          <dgm:bulletEnabled val="1"/>
        </dgm:presLayoutVars>
      </dgm:prSet>
      <dgm:spPr/>
    </dgm:pt>
  </dgm:ptLst>
  <dgm:cxnLst>
    <dgm:cxn modelId="{3D016901-9112-994F-9DBA-5885585FFC14}" srcId="{682A3752-8B6D-774C-B46E-3891038D6281}" destId="{1C9B14DE-C1BE-CD4E-9427-C75D24C8AE7B}" srcOrd="3" destOrd="0" parTransId="{4805CD25-F0A2-C749-916D-4494D256B7B4}" sibTransId="{B323803A-D721-6F41-938A-15EF78D8F7A4}"/>
    <dgm:cxn modelId="{0E550519-7F8D-164B-ABF0-4C3832DFA41F}" type="presOf" srcId="{1C9B14DE-C1BE-CD4E-9427-C75D24C8AE7B}" destId="{08E87EBA-A088-BC4B-B80E-0198BD9C3BCC}" srcOrd="0" destOrd="0" presId="urn:microsoft.com/office/officeart/2005/8/layout/hProcess9"/>
    <dgm:cxn modelId="{57F79C5C-7D50-504C-B3E5-08328A13FFA5}" srcId="{682A3752-8B6D-774C-B46E-3891038D6281}" destId="{FD949C8F-0366-6640-A337-A3DC9BF03367}" srcOrd="0" destOrd="0" parTransId="{0A9583BE-8BA6-0647-ADF0-4C3D6AA13939}" sibTransId="{BA4CCD48-C19F-AD42-BAB1-D4CCEF96E964}"/>
    <dgm:cxn modelId="{12C8C767-FBDF-094F-9E98-9003EAB90478}" type="presOf" srcId="{682A3752-8B6D-774C-B46E-3891038D6281}" destId="{A749B64A-77E1-834C-8DC5-9DBD74FA1BA5}" srcOrd="0" destOrd="0" presId="urn:microsoft.com/office/officeart/2005/8/layout/hProcess9"/>
    <dgm:cxn modelId="{FDF1336A-8133-344F-8A60-57A5F1CAF211}" srcId="{682A3752-8B6D-774C-B46E-3891038D6281}" destId="{E995C374-327C-3A41-9780-A3B408035F32}" srcOrd="2" destOrd="0" parTransId="{09A2150D-4189-EF44-A97C-0216B958C1B5}" sibTransId="{F656E134-3488-2749-9ED2-07583516E58B}"/>
    <dgm:cxn modelId="{8ACADC8C-0CB5-7241-BD71-D805C828B3A5}" type="presOf" srcId="{E995C374-327C-3A41-9780-A3B408035F32}" destId="{3307D0DF-99AF-2D4E-9438-803C3268B743}" srcOrd="0" destOrd="0" presId="urn:microsoft.com/office/officeart/2005/8/layout/hProcess9"/>
    <dgm:cxn modelId="{FCB3EF92-EA4C-4843-B043-18B4E2103FAB}" type="presOf" srcId="{580B9178-4F20-D843-A4D9-22E9886457CA}" destId="{9303B47E-420E-B14B-93C9-61073D46EBFB}" srcOrd="0" destOrd="0" presId="urn:microsoft.com/office/officeart/2005/8/layout/hProcess9"/>
    <dgm:cxn modelId="{C31B7BE9-35E8-AC46-A0DB-4344F7CE896E}" srcId="{682A3752-8B6D-774C-B46E-3891038D6281}" destId="{256EA076-6E0B-1648-A161-173E3A11EDA0}" srcOrd="1" destOrd="0" parTransId="{43123F9C-044B-3044-AA5C-D879BE54BE10}" sibTransId="{F1857A2B-9D3F-F644-95B8-A40D65CC8538}"/>
    <dgm:cxn modelId="{478D10EF-8DB9-FC49-ADAF-E72FE3703022}" type="presOf" srcId="{FD949C8F-0366-6640-A337-A3DC9BF03367}" destId="{72BFE531-50BA-E347-A05D-49BC7B08BA61}" srcOrd="0" destOrd="0" presId="urn:microsoft.com/office/officeart/2005/8/layout/hProcess9"/>
    <dgm:cxn modelId="{7D3370F4-D892-0B41-92EB-EA3C50D3783A}" type="presOf" srcId="{1F981ACD-C9FB-604A-BAC4-733F66D2559E}" destId="{8A284130-DACC-9C44-A4C1-A29EB3E4DA35}" srcOrd="0" destOrd="0" presId="urn:microsoft.com/office/officeart/2005/8/layout/hProcess9"/>
    <dgm:cxn modelId="{46F7F2F7-7BE4-BA45-A7B5-C4260EBA3E16}" srcId="{682A3752-8B6D-774C-B46E-3891038D6281}" destId="{580B9178-4F20-D843-A4D9-22E9886457CA}" srcOrd="4" destOrd="0" parTransId="{17D51F78-2D0E-9D4A-AEAE-FA72B1C1930E}" sibTransId="{786828E0-F01B-F146-BE00-DC512450C62E}"/>
    <dgm:cxn modelId="{DCD57BFA-B1C0-4942-921A-7F30E473002C}" srcId="{682A3752-8B6D-774C-B46E-3891038D6281}" destId="{1F981ACD-C9FB-604A-BAC4-733F66D2559E}" srcOrd="5" destOrd="0" parTransId="{3867D375-ED7B-434A-BB75-E882C8C63676}" sibTransId="{E0F7C0C2-3A7D-8A42-A7AF-4AE690AC41BC}"/>
    <dgm:cxn modelId="{0CF894FA-28ED-9841-8E09-4F562A25D873}" type="presOf" srcId="{256EA076-6E0B-1648-A161-173E3A11EDA0}" destId="{9136FB92-1C3C-3941-9E98-414503A68217}" srcOrd="0" destOrd="0" presId="urn:microsoft.com/office/officeart/2005/8/layout/hProcess9"/>
    <dgm:cxn modelId="{17230EEF-877D-0948-B486-36E3FBC3207C}" type="presParOf" srcId="{A749B64A-77E1-834C-8DC5-9DBD74FA1BA5}" destId="{9D12A58C-8C1A-744A-83FA-5E98CD3A0E8B}" srcOrd="0" destOrd="0" presId="urn:microsoft.com/office/officeart/2005/8/layout/hProcess9"/>
    <dgm:cxn modelId="{DE3E4D58-5F24-2946-8C6D-2D47394D9FEC}" type="presParOf" srcId="{A749B64A-77E1-834C-8DC5-9DBD74FA1BA5}" destId="{0ED8429F-9E74-614D-949B-F90A026CD963}" srcOrd="1" destOrd="0" presId="urn:microsoft.com/office/officeart/2005/8/layout/hProcess9"/>
    <dgm:cxn modelId="{3432B7E2-8285-5C43-8EB7-B623CB2C7DD1}" type="presParOf" srcId="{0ED8429F-9E74-614D-949B-F90A026CD963}" destId="{72BFE531-50BA-E347-A05D-49BC7B08BA61}" srcOrd="0" destOrd="0" presId="urn:microsoft.com/office/officeart/2005/8/layout/hProcess9"/>
    <dgm:cxn modelId="{2AB9F717-D764-C94D-A4CA-9B71FEBE7881}" type="presParOf" srcId="{0ED8429F-9E74-614D-949B-F90A026CD963}" destId="{4DCBDC31-6BBA-1347-85BE-9D82949EF088}" srcOrd="1" destOrd="0" presId="urn:microsoft.com/office/officeart/2005/8/layout/hProcess9"/>
    <dgm:cxn modelId="{8C925FB5-E165-4B4E-8B53-EE93FA780CFD}" type="presParOf" srcId="{0ED8429F-9E74-614D-949B-F90A026CD963}" destId="{9136FB92-1C3C-3941-9E98-414503A68217}" srcOrd="2" destOrd="0" presId="urn:microsoft.com/office/officeart/2005/8/layout/hProcess9"/>
    <dgm:cxn modelId="{2FE239DD-0B00-054B-BFCE-A317B209E151}" type="presParOf" srcId="{0ED8429F-9E74-614D-949B-F90A026CD963}" destId="{8FD32E6A-E4DF-F64B-8B71-F5F23EC4FB2F}" srcOrd="3" destOrd="0" presId="urn:microsoft.com/office/officeart/2005/8/layout/hProcess9"/>
    <dgm:cxn modelId="{BAEFCB9F-BA3D-8841-85E7-0F133ACB1A32}" type="presParOf" srcId="{0ED8429F-9E74-614D-949B-F90A026CD963}" destId="{3307D0DF-99AF-2D4E-9438-803C3268B743}" srcOrd="4" destOrd="0" presId="urn:microsoft.com/office/officeart/2005/8/layout/hProcess9"/>
    <dgm:cxn modelId="{A055EE4D-D76D-D744-8AF1-A4A2DE249CD7}" type="presParOf" srcId="{0ED8429F-9E74-614D-949B-F90A026CD963}" destId="{AB68CFFD-5FBE-CA40-A573-4F672C17AF24}" srcOrd="5" destOrd="0" presId="urn:microsoft.com/office/officeart/2005/8/layout/hProcess9"/>
    <dgm:cxn modelId="{5E96FB8C-98EF-BF46-8484-C30B62A8101C}" type="presParOf" srcId="{0ED8429F-9E74-614D-949B-F90A026CD963}" destId="{08E87EBA-A088-BC4B-B80E-0198BD9C3BCC}" srcOrd="6" destOrd="0" presId="urn:microsoft.com/office/officeart/2005/8/layout/hProcess9"/>
    <dgm:cxn modelId="{0C7D34C2-1D02-414C-9971-A8C67264EED2}" type="presParOf" srcId="{0ED8429F-9E74-614D-949B-F90A026CD963}" destId="{BDC2D3D4-FAC0-744D-A21B-B47922D4BE96}" srcOrd="7" destOrd="0" presId="urn:microsoft.com/office/officeart/2005/8/layout/hProcess9"/>
    <dgm:cxn modelId="{A6167630-9195-0C41-BD50-624182C6DFBF}" type="presParOf" srcId="{0ED8429F-9E74-614D-949B-F90A026CD963}" destId="{9303B47E-420E-B14B-93C9-61073D46EBFB}" srcOrd="8" destOrd="0" presId="urn:microsoft.com/office/officeart/2005/8/layout/hProcess9"/>
    <dgm:cxn modelId="{E071DF9E-38D4-0842-ADAB-11948E07C042}" type="presParOf" srcId="{0ED8429F-9E74-614D-949B-F90A026CD963}" destId="{90F876C1-A4FE-D94A-AC66-B64DBE663E9D}" srcOrd="9" destOrd="0" presId="urn:microsoft.com/office/officeart/2005/8/layout/hProcess9"/>
    <dgm:cxn modelId="{82BA5BDE-121F-984F-B6AB-EF58A8CA9DF2}" type="presParOf" srcId="{0ED8429F-9E74-614D-949B-F90A026CD963}" destId="{8A284130-DACC-9C44-A4C1-A29EB3E4DA3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2A58C-8C1A-744A-83FA-5E98CD3A0E8B}">
      <dsp:nvSpPr>
        <dsp:cNvPr id="0" name=""/>
        <dsp:cNvSpPr/>
      </dsp:nvSpPr>
      <dsp:spPr>
        <a:xfrm>
          <a:off x="617219" y="0"/>
          <a:ext cx="6995160" cy="4525963"/>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BFE531-50BA-E347-A05D-49BC7B08BA61}">
      <dsp:nvSpPr>
        <dsp:cNvPr id="0" name=""/>
        <dsp:cNvSpPr/>
      </dsp:nvSpPr>
      <dsp:spPr>
        <a:xfrm>
          <a:off x="2855" y="1357788"/>
          <a:ext cx="1197360" cy="1810385"/>
        </a:xfrm>
        <a:prstGeom prst="roundRect">
          <a:avLst/>
        </a:prstGeom>
        <a:solidFill>
          <a:schemeClr val="bg1">
            <a:alpha val="3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i="0" kern="1200" dirty="0">
              <a:solidFill>
                <a:schemeClr val="tx1">
                  <a:alpha val="40000"/>
                </a:schemeClr>
              </a:solidFill>
              <a:latin typeface="Helvetica" pitchFamily="2" charset="0"/>
            </a:rPr>
            <a:t>Adapter trimming</a:t>
          </a:r>
        </a:p>
        <a:p>
          <a:pPr marL="0" lvl="0" indent="0" algn="ctr" defTabSz="622300" rtl="0">
            <a:lnSpc>
              <a:spcPct val="90000"/>
            </a:lnSpc>
            <a:spcBef>
              <a:spcPct val="0"/>
            </a:spcBef>
            <a:spcAft>
              <a:spcPct val="35000"/>
            </a:spcAft>
            <a:buNone/>
          </a:pP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r>
            <a:rPr lang="en-US" sz="1400" b="0" i="0" kern="1200" dirty="0" err="1">
              <a:solidFill>
                <a:schemeClr val="tx1">
                  <a:alpha val="40000"/>
                </a:schemeClr>
              </a:solidFill>
              <a:latin typeface="Helvetica" pitchFamily="2" charset="0"/>
            </a:rPr>
            <a:t>porechop</a:t>
          </a: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endParaRPr lang="en-US" sz="1400" kern="1200" dirty="0">
            <a:solidFill>
              <a:schemeClr val="tx1">
                <a:alpha val="40000"/>
              </a:schemeClr>
            </a:solidFill>
            <a:latin typeface="Helvetica" pitchFamily="2" charset="0"/>
          </a:endParaRPr>
        </a:p>
      </dsp:txBody>
      <dsp:txXfrm>
        <a:off x="61305" y="1416238"/>
        <a:ext cx="1080460" cy="1693485"/>
      </dsp:txXfrm>
    </dsp:sp>
    <dsp:sp modelId="{9136FB92-1C3C-3941-9E98-414503A68217}">
      <dsp:nvSpPr>
        <dsp:cNvPr id="0" name=""/>
        <dsp:cNvSpPr/>
      </dsp:nvSpPr>
      <dsp:spPr>
        <a:xfrm>
          <a:off x="1379434" y="1357788"/>
          <a:ext cx="1197360" cy="1810385"/>
        </a:xfrm>
        <a:prstGeom prst="roundRect">
          <a:avLst/>
        </a:prstGeom>
        <a:solidFill>
          <a:schemeClr val="bg1">
            <a:alpha val="3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i="0" kern="1200" dirty="0">
              <a:solidFill>
                <a:schemeClr val="tx1">
                  <a:alpha val="40000"/>
                </a:schemeClr>
              </a:solidFill>
              <a:latin typeface="Helvetica" pitchFamily="2" charset="0"/>
            </a:rPr>
            <a:t>Quality filtering</a:t>
          </a:r>
        </a:p>
        <a:p>
          <a:pPr marL="0" lvl="0" indent="0" algn="ctr" defTabSz="622300" rtl="0">
            <a:lnSpc>
              <a:spcPct val="90000"/>
            </a:lnSpc>
            <a:spcBef>
              <a:spcPct val="0"/>
            </a:spcBef>
            <a:spcAft>
              <a:spcPct val="35000"/>
            </a:spcAft>
            <a:buNone/>
          </a:pP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r>
            <a:rPr lang="en-US" sz="1400" b="0" i="0" kern="1200" dirty="0" err="1">
              <a:solidFill>
                <a:schemeClr val="tx1">
                  <a:alpha val="40000"/>
                </a:schemeClr>
              </a:solidFill>
              <a:latin typeface="Helvetica" pitchFamily="2" charset="0"/>
            </a:rPr>
            <a:t>catseq</a:t>
          </a: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alpha val="40000"/>
              </a:schemeClr>
            </a:solidFill>
            <a:latin typeface="Helvetica" pitchFamily="2" charset="0"/>
          </a:endParaRPr>
        </a:p>
        <a:p>
          <a:pPr marL="0" lvl="0" indent="0" algn="ctr" defTabSz="622300" rtl="0">
            <a:lnSpc>
              <a:spcPct val="90000"/>
            </a:lnSpc>
            <a:spcBef>
              <a:spcPct val="0"/>
            </a:spcBef>
            <a:spcAft>
              <a:spcPct val="35000"/>
            </a:spcAft>
            <a:buNone/>
          </a:pPr>
          <a:endParaRPr lang="en-US" sz="1400" kern="1200" dirty="0">
            <a:solidFill>
              <a:schemeClr val="tx1">
                <a:alpha val="40000"/>
              </a:schemeClr>
            </a:solidFill>
            <a:latin typeface="Helvetica" pitchFamily="2" charset="0"/>
          </a:endParaRPr>
        </a:p>
      </dsp:txBody>
      <dsp:txXfrm>
        <a:off x="1437884" y="1416238"/>
        <a:ext cx="1080460" cy="1693485"/>
      </dsp:txXfrm>
    </dsp:sp>
    <dsp:sp modelId="{3307D0DF-99AF-2D4E-9438-803C3268B743}">
      <dsp:nvSpPr>
        <dsp:cNvPr id="0" name=""/>
        <dsp:cNvSpPr/>
      </dsp:nvSpPr>
      <dsp:spPr>
        <a:xfrm>
          <a:off x="2756014" y="1357788"/>
          <a:ext cx="1197360" cy="1810385"/>
        </a:xfrm>
        <a:prstGeom prst="roundRect">
          <a:avLst/>
        </a:prstGeom>
        <a:solidFill>
          <a:schemeClr val="bg1">
            <a:alpha val="0"/>
          </a:schemeClr>
        </a:solidFill>
        <a:ln w="25400" cap="flat" cmpd="sng" algn="ctr">
          <a:solidFill>
            <a:schemeClr val="tx1">
              <a:lumMod val="75000"/>
              <a:lumOff val="25000"/>
            </a:schemeClr>
          </a:solidFill>
          <a:prstDash val="solid"/>
        </a:ln>
        <a:effectLst>
          <a:outerShdw blurRad="50800" dist="76200" dir="2700000" sx="96000" sy="96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i="0" kern="1200" dirty="0">
              <a:solidFill>
                <a:schemeClr val="tx1"/>
              </a:solidFill>
              <a:latin typeface="Helvetica" pitchFamily="2" charset="0"/>
            </a:rPr>
            <a:t>Read error correction</a:t>
          </a: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r>
            <a:rPr lang="en-US" sz="1400" b="0" i="0" kern="1200" dirty="0" err="1">
              <a:solidFill>
                <a:schemeClr val="tx1"/>
              </a:solidFill>
              <a:latin typeface="Helvetica" pitchFamily="2" charset="0"/>
            </a:rPr>
            <a:t>Masurca</a:t>
          </a:r>
          <a:r>
            <a:rPr lang="en-US" sz="1400" b="0" i="0" kern="1200" dirty="0">
              <a:solidFill>
                <a:schemeClr val="tx1"/>
              </a:solidFill>
              <a:latin typeface="Helvetica" pitchFamily="2" charset="0"/>
            </a:rPr>
            <a:t> (polyploid?)</a:t>
          </a: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endParaRPr lang="en-US" sz="1400" kern="1200" dirty="0">
            <a:solidFill>
              <a:schemeClr val="tx1"/>
            </a:solidFill>
            <a:latin typeface="Helvetica" pitchFamily="2" charset="0"/>
          </a:endParaRPr>
        </a:p>
      </dsp:txBody>
      <dsp:txXfrm>
        <a:off x="2814464" y="1416238"/>
        <a:ext cx="1080460" cy="1693485"/>
      </dsp:txXfrm>
    </dsp:sp>
    <dsp:sp modelId="{08E87EBA-A088-BC4B-B80E-0198BD9C3BCC}">
      <dsp:nvSpPr>
        <dsp:cNvPr id="0" name=""/>
        <dsp:cNvSpPr/>
      </dsp:nvSpPr>
      <dsp:spPr>
        <a:xfrm>
          <a:off x="4132594" y="1357788"/>
          <a:ext cx="1340990" cy="1810385"/>
        </a:xfrm>
        <a:prstGeom prst="roundRect">
          <a:avLst/>
        </a:prstGeom>
        <a:solidFill>
          <a:schemeClr val="bg1"/>
        </a:solidFill>
        <a:ln w="25400" cap="flat" cmpd="sng" algn="ctr">
          <a:solidFill>
            <a:schemeClr val="tx1">
              <a:lumMod val="75000"/>
              <a:lumOff val="25000"/>
            </a:schemeClr>
          </a:solidFill>
          <a:prstDash val="solid"/>
        </a:ln>
        <a:effectLst>
          <a:outerShdw blurRad="50800" dist="76200" dir="2700000" sx="96000" sy="96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i="0" kern="1200" dirty="0">
              <a:solidFill>
                <a:schemeClr val="tx1"/>
              </a:solidFill>
              <a:latin typeface="Helvetica" pitchFamily="2" charset="0"/>
            </a:rPr>
            <a:t>Assembly</a:t>
          </a: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r>
            <a:rPr lang="en-US" sz="1400" b="0" i="0" kern="1200" dirty="0" err="1">
              <a:solidFill>
                <a:schemeClr val="tx1"/>
              </a:solidFill>
              <a:latin typeface="Helvetica" pitchFamily="2" charset="0"/>
            </a:rPr>
            <a:t>Flye</a:t>
          </a:r>
          <a:r>
            <a:rPr lang="en-US" sz="1400" b="0" i="0" kern="1200" dirty="0">
              <a:solidFill>
                <a:schemeClr val="tx1"/>
              </a:solidFill>
              <a:latin typeface="Helvetica" pitchFamily="2" charset="0"/>
            </a:rPr>
            <a:t> (diploid)</a:t>
          </a: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endParaRPr lang="en-US" sz="1400" kern="1200" dirty="0">
            <a:solidFill>
              <a:schemeClr val="tx1"/>
            </a:solidFill>
            <a:latin typeface="Helvetica" pitchFamily="2" charset="0"/>
          </a:endParaRPr>
        </a:p>
      </dsp:txBody>
      <dsp:txXfrm>
        <a:off x="4198056" y="1423250"/>
        <a:ext cx="1210066" cy="1679461"/>
      </dsp:txXfrm>
    </dsp:sp>
    <dsp:sp modelId="{9303B47E-420E-B14B-93C9-61073D46EBFB}">
      <dsp:nvSpPr>
        <dsp:cNvPr id="0" name=""/>
        <dsp:cNvSpPr/>
      </dsp:nvSpPr>
      <dsp:spPr>
        <a:xfrm>
          <a:off x="5652804" y="1357788"/>
          <a:ext cx="1197360" cy="1810385"/>
        </a:xfrm>
        <a:prstGeom prst="roundRect">
          <a:avLst/>
        </a:prstGeom>
        <a:solidFill>
          <a:schemeClr val="bg1"/>
        </a:solidFill>
        <a:ln w="25400" cap="flat" cmpd="sng" algn="ctr">
          <a:solidFill>
            <a:schemeClr val="tx1">
              <a:lumMod val="75000"/>
              <a:lumOff val="25000"/>
            </a:schemeClr>
          </a:solidFill>
          <a:prstDash val="solid"/>
        </a:ln>
        <a:effectLst>
          <a:outerShdw blurRad="50800" dist="76200" dir="2700000" sx="96000" sy="96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i="0" kern="1200" dirty="0">
              <a:solidFill>
                <a:schemeClr val="tx1"/>
              </a:solidFill>
              <a:latin typeface="Helvetica" pitchFamily="2" charset="0"/>
            </a:rPr>
            <a:t>Polishing</a:t>
          </a:r>
          <a:r>
            <a:rPr lang="en-US" sz="1400" b="0" i="0" kern="1200" dirty="0">
              <a:solidFill>
                <a:schemeClr val="tx1"/>
              </a:solidFill>
              <a:latin typeface="Helvetica" pitchFamily="2" charset="0"/>
            </a:rPr>
            <a:t> </a:t>
          </a: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r>
            <a:rPr lang="en-US" sz="1400" b="0" i="0" kern="1200" dirty="0">
              <a:solidFill>
                <a:schemeClr val="tx1"/>
              </a:solidFill>
              <a:latin typeface="Helvetica" pitchFamily="2" charset="0"/>
            </a:rPr>
            <a:t>2 x racon ONT</a:t>
          </a:r>
        </a:p>
        <a:p>
          <a:pPr marL="0" lvl="0" indent="0" algn="ctr" defTabSz="622300" rtl="0">
            <a:lnSpc>
              <a:spcPct val="90000"/>
            </a:lnSpc>
            <a:spcBef>
              <a:spcPct val="0"/>
            </a:spcBef>
            <a:spcAft>
              <a:spcPct val="35000"/>
            </a:spcAft>
            <a:buNone/>
          </a:pPr>
          <a:r>
            <a:rPr lang="en-US" sz="1400" b="0" i="0" kern="1200" dirty="0">
              <a:solidFill>
                <a:schemeClr val="tx1"/>
              </a:solidFill>
              <a:latin typeface="Helvetica" pitchFamily="2" charset="0"/>
            </a:rPr>
            <a:t>1 x medaka</a:t>
          </a:r>
        </a:p>
        <a:p>
          <a:pPr marL="0" lvl="0" indent="0" algn="ctr" defTabSz="622300" rtl="0">
            <a:lnSpc>
              <a:spcPct val="90000"/>
            </a:lnSpc>
            <a:spcBef>
              <a:spcPct val="0"/>
            </a:spcBef>
            <a:spcAft>
              <a:spcPct val="35000"/>
            </a:spcAft>
            <a:buNone/>
          </a:pPr>
          <a:r>
            <a:rPr lang="en-US" sz="1400" b="0" i="0" kern="1200" dirty="0">
              <a:solidFill>
                <a:schemeClr val="tx1"/>
              </a:solidFill>
              <a:latin typeface="Helvetica" pitchFamily="2" charset="0"/>
            </a:rPr>
            <a:t>1 x racon Illumina</a:t>
          </a:r>
        </a:p>
      </dsp:txBody>
      <dsp:txXfrm>
        <a:off x="5711254" y="1416238"/>
        <a:ext cx="1080460" cy="1693485"/>
      </dsp:txXfrm>
    </dsp:sp>
    <dsp:sp modelId="{8A284130-DACC-9C44-A4C1-A29EB3E4DA35}">
      <dsp:nvSpPr>
        <dsp:cNvPr id="0" name=""/>
        <dsp:cNvSpPr/>
      </dsp:nvSpPr>
      <dsp:spPr>
        <a:xfrm>
          <a:off x="7029383" y="1357788"/>
          <a:ext cx="1197360" cy="1810385"/>
        </a:xfrm>
        <a:prstGeom prst="roundRect">
          <a:avLst/>
        </a:prstGeom>
        <a:solidFill>
          <a:schemeClr val="bg1"/>
        </a:solidFill>
        <a:ln w="25400" cap="flat" cmpd="sng" algn="ctr">
          <a:solidFill>
            <a:schemeClr val="tx1">
              <a:lumMod val="75000"/>
              <a:lumOff val="25000"/>
            </a:schemeClr>
          </a:solidFill>
          <a:prstDash val="solid"/>
        </a:ln>
        <a:effectLst>
          <a:outerShdw blurRad="50800" dist="76200" dir="2700000" sx="96000" sy="96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i="0" kern="1200" dirty="0">
              <a:solidFill>
                <a:schemeClr val="tx1"/>
              </a:solidFill>
              <a:latin typeface="Helvetica" pitchFamily="2" charset="0"/>
            </a:rPr>
            <a:t>Hi-C Scaffolding</a:t>
          </a:r>
          <a:r>
            <a:rPr lang="en-US" sz="1400" b="0" i="0" kern="1200" dirty="0">
              <a:solidFill>
                <a:schemeClr val="tx1"/>
              </a:solidFill>
              <a:latin typeface="Helvetica" pitchFamily="2" charset="0"/>
            </a:rPr>
            <a:t> </a:t>
          </a: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r>
            <a:rPr lang="en-US" sz="1400" b="0" i="0" kern="1200" dirty="0">
              <a:solidFill>
                <a:schemeClr val="tx1"/>
              </a:solidFill>
              <a:latin typeface="Helvetica" pitchFamily="2" charset="0"/>
            </a:rPr>
            <a:t>3D-DNA</a:t>
          </a: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endParaRPr lang="en-US" sz="1400" b="0" i="0" kern="1200" dirty="0">
            <a:solidFill>
              <a:schemeClr val="tx1"/>
            </a:solidFill>
            <a:latin typeface="Helvetica" pitchFamily="2" charset="0"/>
          </a:endParaRPr>
        </a:p>
        <a:p>
          <a:pPr marL="0" lvl="0" indent="0" algn="ctr" defTabSz="622300" rtl="0">
            <a:lnSpc>
              <a:spcPct val="90000"/>
            </a:lnSpc>
            <a:spcBef>
              <a:spcPct val="0"/>
            </a:spcBef>
            <a:spcAft>
              <a:spcPct val="35000"/>
            </a:spcAft>
            <a:buNone/>
          </a:pPr>
          <a:endParaRPr lang="en-US" sz="1400" kern="1200" dirty="0">
            <a:solidFill>
              <a:schemeClr val="tx1"/>
            </a:solidFill>
            <a:latin typeface="Helvetica" pitchFamily="2" charset="0"/>
          </a:endParaRPr>
        </a:p>
      </dsp:txBody>
      <dsp:txXfrm>
        <a:off x="7087833" y="1416238"/>
        <a:ext cx="1080460" cy="169348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A136BE9-B5AC-E442-B9F9-80191FB2F03A}" type="slidenum">
              <a:rPr lang="en-US"/>
              <a:pPr>
                <a:defRPr/>
              </a:pPr>
              <a:t>‹#›</a:t>
            </a:fld>
            <a:endParaRPr lang="en-US"/>
          </a:p>
        </p:txBody>
      </p:sp>
    </p:spTree>
    <p:extLst>
      <p:ext uri="{BB962C8B-B14F-4D97-AF65-F5344CB8AC3E}">
        <p14:creationId xmlns:p14="http://schemas.microsoft.com/office/powerpoint/2010/main" val="23591003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A136BE9-B5AC-E442-B9F9-80191FB2F03A}" type="slidenum">
              <a:rPr lang="en-US" smtClean="0"/>
              <a:pPr>
                <a:defRPr/>
              </a:pPr>
              <a:t>22</a:t>
            </a:fld>
            <a:endParaRPr lang="en-US"/>
          </a:p>
        </p:txBody>
      </p:sp>
    </p:spTree>
    <p:extLst>
      <p:ext uri="{BB962C8B-B14F-4D97-AF65-F5344CB8AC3E}">
        <p14:creationId xmlns:p14="http://schemas.microsoft.com/office/powerpoint/2010/main" val="3136827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085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6857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351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branching </a:t>
            </a:r>
            <a:r>
              <a:rPr lang="en-US" dirty="0" err="1"/>
              <a:t>Araceae</a:t>
            </a:r>
            <a:endParaRPr lang="en-US" dirty="0"/>
          </a:p>
        </p:txBody>
      </p:sp>
      <p:sp>
        <p:nvSpPr>
          <p:cNvPr id="4" name="Slide Number Placeholder 3"/>
          <p:cNvSpPr>
            <a:spLocks noGrp="1"/>
          </p:cNvSpPr>
          <p:nvPr>
            <p:ph type="sldNum" sz="quarter" idx="10"/>
          </p:nvPr>
        </p:nvSpPr>
        <p:spPr/>
        <p:txBody>
          <a:bodyPr/>
          <a:lstStyle/>
          <a:p>
            <a:fld id="{5CA97560-27EF-4240-8CD8-5743AFA7EDDA}" type="slidenum">
              <a:rPr lang="en-US" smtClean="0"/>
              <a:pPr/>
              <a:t>46</a:t>
            </a:fld>
            <a:endParaRPr lang="en-US"/>
          </a:p>
        </p:txBody>
      </p:sp>
    </p:spTree>
    <p:extLst>
      <p:ext uri="{BB962C8B-B14F-4D97-AF65-F5344CB8AC3E}">
        <p14:creationId xmlns:p14="http://schemas.microsoft.com/office/powerpoint/2010/main" val="4469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7bff8c863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17bff8c863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53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A136BE9-B5AC-E442-B9F9-80191FB2F03A}" type="slidenum">
              <a:rPr lang="en-US" smtClean="0"/>
              <a:pPr>
                <a:defRPr/>
              </a:pPr>
              <a:t>23</a:t>
            </a:fld>
            <a:endParaRPr lang="en-US"/>
          </a:p>
        </p:txBody>
      </p:sp>
    </p:spTree>
    <p:extLst>
      <p:ext uri="{BB962C8B-B14F-4D97-AF65-F5344CB8AC3E}">
        <p14:creationId xmlns:p14="http://schemas.microsoft.com/office/powerpoint/2010/main" val="753670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スライド イメージ プレースホルダ 1">
            <a:extLst>
              <a:ext uri="{FF2B5EF4-FFF2-40B4-BE49-F238E27FC236}">
                <a16:creationId xmlns:a16="http://schemas.microsoft.com/office/drawing/2014/main" id="{33106E93-B3D4-5E45-A794-70610A523C47}"/>
              </a:ext>
            </a:extLst>
          </p:cNvPr>
          <p:cNvSpPr>
            <a:spLocks noGrp="1" noRot="1" noChangeAspect="1"/>
          </p:cNvSpPr>
          <p:nvPr>
            <p:ph type="sldImg"/>
          </p:nvPr>
        </p:nvSpPr>
        <p:spPr>
          <a:ln/>
        </p:spPr>
      </p:sp>
      <p:sp>
        <p:nvSpPr>
          <p:cNvPr id="194562" name="ノート プレースホルダ 2">
            <a:extLst>
              <a:ext uri="{FF2B5EF4-FFF2-40B4-BE49-F238E27FC236}">
                <a16:creationId xmlns:a16="http://schemas.microsoft.com/office/drawing/2014/main" id="{8135E83F-8A39-BC4A-B509-B7FE59B2BD6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ea typeface="ＭＳ Ｐ明朝" panose="02020600040205080304" pitchFamily="18" charset="-128"/>
              </a:rPr>
              <a:t>And this is what I am using as a material of my research. Do you see any rhythmicity in this growth? </a:t>
            </a:r>
          </a:p>
          <a:p>
            <a:r>
              <a:rPr lang="en-US" altLang="ja-JP">
                <a:latin typeface="Arial" panose="020B0604020202020204" pitchFamily="34" charset="0"/>
                <a:ea typeface="ＭＳ Ｐ明朝" panose="02020600040205080304" pitchFamily="18" charset="-128"/>
              </a:rPr>
              <a:t>Actually duckweed does not show rhythmic growth. However, this does not mean duckweed does not have circadian rhythms.   </a:t>
            </a:r>
          </a:p>
        </p:txBody>
      </p:sp>
      <p:sp>
        <p:nvSpPr>
          <p:cNvPr id="194563" name="スライド番号プレースホルダ 3">
            <a:extLst>
              <a:ext uri="{FF2B5EF4-FFF2-40B4-BE49-F238E27FC236}">
                <a16:creationId xmlns:a16="http://schemas.microsoft.com/office/drawing/2014/main" id="{F0B5B4AF-F2E8-7048-A23D-4DF6060AFEAA}"/>
              </a:ext>
            </a:extLst>
          </p:cNvPr>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fld id="{40DE2F90-D58E-7646-9D77-0145278B799C}" type="slidenum">
              <a:rPr kumimoji="1" lang="ja-JP" altLang="en-US" sz="1200">
                <a:latin typeface="Arial" panose="020B0604020202020204" pitchFamily="34" charset="0"/>
                <a:ea typeface="ＭＳ Ｐゴシック" panose="020B0600070205080204" pitchFamily="34" charset="-128"/>
              </a:rPr>
              <a:pPr eaLnBrk="1" hangingPunct="1"/>
              <a:t>31</a:t>
            </a:fld>
            <a:endParaRPr kumimoji="1" lang="ja-JP" altLang="en-US" sz="120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8676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Early branching </a:t>
            </a:r>
            <a:r>
              <a:rPr lang="en-US" dirty="0" err="1"/>
              <a:t>Araceae</a:t>
            </a:r>
            <a:endParaRPr lang="en-US" dirty="0"/>
          </a:p>
        </p:txBody>
      </p:sp>
      <p:sp>
        <p:nvSpPr>
          <p:cNvPr id="4" name="Slide Number Placeholder 3"/>
          <p:cNvSpPr>
            <a:spLocks noGrp="1"/>
          </p:cNvSpPr>
          <p:nvPr>
            <p:ph type="sldNum" sz="quarter" idx="10"/>
          </p:nvPr>
        </p:nvSpPr>
        <p:spPr/>
        <p:txBody>
          <a:bodyPr/>
          <a:lstStyle/>
          <a:p>
            <a:fld id="{5CA97560-27EF-4240-8CD8-5743AFA7EDDA}" type="slidenum">
              <a:rPr lang="en-US" smtClean="0"/>
              <a:pPr/>
              <a:t>33</a:t>
            </a:fld>
            <a:endParaRPr lang="en-US"/>
          </a:p>
        </p:txBody>
      </p:sp>
    </p:spTree>
    <p:extLst>
      <p:ext uri="{BB962C8B-B14F-4D97-AF65-F5344CB8AC3E}">
        <p14:creationId xmlns:p14="http://schemas.microsoft.com/office/powerpoint/2010/main" val="1181999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each metric.</a:t>
            </a:r>
            <a:endParaRPr lang="en-US" dirty="0"/>
          </a:p>
        </p:txBody>
      </p:sp>
      <p:sp>
        <p:nvSpPr>
          <p:cNvPr id="4" name="Slide Number Placeholder 3"/>
          <p:cNvSpPr>
            <a:spLocks noGrp="1"/>
          </p:cNvSpPr>
          <p:nvPr>
            <p:ph type="sldNum" sz="quarter" idx="10"/>
          </p:nvPr>
        </p:nvSpPr>
        <p:spPr/>
        <p:txBody>
          <a:bodyPr/>
          <a:lstStyle/>
          <a:p>
            <a:fld id="{5CA97560-27EF-4240-8CD8-5743AFA7EDDA}" type="slidenum">
              <a:rPr lang="en-US" smtClean="0"/>
              <a:pPr/>
              <a:t>36</a:t>
            </a:fld>
            <a:endParaRPr lang="en-US"/>
          </a:p>
        </p:txBody>
      </p:sp>
    </p:spTree>
    <p:extLst>
      <p:ext uri="{BB962C8B-B14F-4D97-AF65-F5344CB8AC3E}">
        <p14:creationId xmlns:p14="http://schemas.microsoft.com/office/powerpoint/2010/main" val="189156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E55D33D-E829-264A-A39B-95BD4B0BFE7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393AAA1-4829-D34B-9A03-BB7705009C9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31D26B1-A791-1149-8FBF-11CBF693963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smtClean="0"/>
            </a:lvl1pPr>
          </a:lstStyle>
          <a:p>
            <a:fld id="{6D05C209-E986-E543-BF01-EB22A2756A01}" type="slidenum">
              <a:rPr lang="en-US"/>
              <a:pPr/>
              <a:t>‹#›</a:t>
            </a:fld>
            <a:endParaRPr lang="en-US"/>
          </a:p>
        </p:txBody>
      </p:sp>
    </p:spTree>
    <p:extLst>
      <p:ext uri="{BB962C8B-B14F-4D97-AF65-F5344CB8AC3E}">
        <p14:creationId xmlns:p14="http://schemas.microsoft.com/office/powerpoint/2010/main" val="3272470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ullets &amp; Photo" type="tx">
  <p:cSld name="Title, Bullets &amp; Photo">
    <p:spTree>
      <p:nvGrpSpPr>
        <p:cNvPr id="1" name="Shape 9"/>
        <p:cNvGrpSpPr/>
        <p:nvPr/>
      </p:nvGrpSpPr>
      <p:grpSpPr>
        <a:xfrm>
          <a:off x="0" y="0"/>
          <a:ext cx="0" cy="0"/>
          <a:chOff x="0" y="0"/>
          <a:chExt cx="0" cy="0"/>
        </a:xfrm>
      </p:grpSpPr>
      <p:sp>
        <p:nvSpPr>
          <p:cNvPr id="10" name="Google Shape;10;p51"/>
          <p:cNvSpPr txBox="1">
            <a:spLocks noGrp="1"/>
          </p:cNvSpPr>
          <p:nvPr>
            <p:ph type="body" idx="1"/>
          </p:nvPr>
        </p:nvSpPr>
        <p:spPr>
          <a:xfrm>
            <a:off x="452438" y="1123950"/>
            <a:ext cx="3667125" cy="467390"/>
          </a:xfrm>
          <a:prstGeom prst="rect">
            <a:avLst/>
          </a:prstGeom>
          <a:noFill/>
          <a:ln>
            <a:noFill/>
          </a:ln>
        </p:spPr>
        <p:txBody>
          <a:bodyPr spcFirstLastPara="1" wrap="square" lIns="45700" tIns="45700" rIns="45700" bIns="45700" anchor="t" anchorCtr="0">
            <a:normAutofit/>
          </a:bodyPr>
          <a:lstStyle>
            <a:lvl1pPr marL="171450" lvl="0" indent="-85725" algn="l">
              <a:lnSpc>
                <a:spcPct val="100000"/>
              </a:lnSpc>
              <a:spcBef>
                <a:spcPts val="0"/>
              </a:spcBef>
              <a:spcAft>
                <a:spcPts val="0"/>
              </a:spcAft>
              <a:buClr>
                <a:srgbClr val="000000"/>
              </a:buClr>
              <a:buSzPts val="5500"/>
              <a:buFont typeface="Helvetica Neue"/>
              <a:buNone/>
              <a:defRPr sz="2063" b="1"/>
            </a:lvl1pPr>
            <a:lvl2pPr marL="342900" lvl="1" indent="-138446" algn="l">
              <a:lnSpc>
                <a:spcPct val="90000"/>
              </a:lnSpc>
              <a:spcBef>
                <a:spcPts val="1688"/>
              </a:spcBef>
              <a:spcAft>
                <a:spcPts val="0"/>
              </a:spcAft>
              <a:buClr>
                <a:srgbClr val="000000"/>
              </a:buClr>
              <a:buSzPts val="2214"/>
              <a:buChar char="•"/>
              <a:defRPr/>
            </a:lvl2pPr>
            <a:lvl3pPr marL="514350" lvl="2" indent="-138446" algn="l">
              <a:lnSpc>
                <a:spcPct val="90000"/>
              </a:lnSpc>
              <a:spcBef>
                <a:spcPts val="1688"/>
              </a:spcBef>
              <a:spcAft>
                <a:spcPts val="0"/>
              </a:spcAft>
              <a:buClr>
                <a:srgbClr val="000000"/>
              </a:buClr>
              <a:buSzPts val="2214"/>
              <a:buChar char="•"/>
              <a:defRPr/>
            </a:lvl3pPr>
            <a:lvl4pPr marL="685800" lvl="3" indent="-138446" algn="l">
              <a:lnSpc>
                <a:spcPct val="90000"/>
              </a:lnSpc>
              <a:spcBef>
                <a:spcPts val="1688"/>
              </a:spcBef>
              <a:spcAft>
                <a:spcPts val="0"/>
              </a:spcAft>
              <a:buClr>
                <a:srgbClr val="000000"/>
              </a:buClr>
              <a:buSzPts val="2214"/>
              <a:buChar char="•"/>
              <a:defRPr/>
            </a:lvl4pPr>
            <a:lvl5pPr marL="857250" lvl="4" indent="-138446" algn="l">
              <a:lnSpc>
                <a:spcPct val="90000"/>
              </a:lnSpc>
              <a:spcBef>
                <a:spcPts val="1688"/>
              </a:spcBef>
              <a:spcAft>
                <a:spcPts val="0"/>
              </a:spcAft>
              <a:buClr>
                <a:srgbClr val="000000"/>
              </a:buClr>
              <a:buSzPts val="2214"/>
              <a:buChar char="•"/>
              <a:defRPr/>
            </a:lvl5pPr>
            <a:lvl6pPr marL="1028700" lvl="5" indent="-138446" algn="l">
              <a:lnSpc>
                <a:spcPct val="90000"/>
              </a:lnSpc>
              <a:spcBef>
                <a:spcPts val="1688"/>
              </a:spcBef>
              <a:spcAft>
                <a:spcPts val="0"/>
              </a:spcAft>
              <a:buClr>
                <a:srgbClr val="000000"/>
              </a:buClr>
              <a:buSzPts val="2214"/>
              <a:buChar char="•"/>
              <a:defRPr/>
            </a:lvl6pPr>
            <a:lvl7pPr marL="1200150" lvl="6" indent="-138446" algn="l">
              <a:lnSpc>
                <a:spcPct val="90000"/>
              </a:lnSpc>
              <a:spcBef>
                <a:spcPts val="1688"/>
              </a:spcBef>
              <a:spcAft>
                <a:spcPts val="0"/>
              </a:spcAft>
              <a:buClr>
                <a:srgbClr val="000000"/>
              </a:buClr>
              <a:buSzPts val="2214"/>
              <a:buChar char="•"/>
              <a:defRPr/>
            </a:lvl7pPr>
            <a:lvl8pPr marL="1371600" lvl="7" indent="-138446" algn="l">
              <a:lnSpc>
                <a:spcPct val="90000"/>
              </a:lnSpc>
              <a:spcBef>
                <a:spcPts val="1688"/>
              </a:spcBef>
              <a:spcAft>
                <a:spcPts val="0"/>
              </a:spcAft>
              <a:buClr>
                <a:srgbClr val="000000"/>
              </a:buClr>
              <a:buSzPts val="2214"/>
              <a:buChar char="•"/>
              <a:defRPr/>
            </a:lvl8pPr>
            <a:lvl9pPr marL="1543050" lvl="8" indent="-138446" algn="l">
              <a:lnSpc>
                <a:spcPct val="90000"/>
              </a:lnSpc>
              <a:spcBef>
                <a:spcPts val="1688"/>
              </a:spcBef>
              <a:spcAft>
                <a:spcPts val="0"/>
              </a:spcAft>
              <a:buClr>
                <a:srgbClr val="000000"/>
              </a:buClr>
              <a:buSzPts val="2214"/>
              <a:buChar char="•"/>
              <a:defRPr/>
            </a:lvl9pPr>
          </a:lstStyle>
          <a:p>
            <a:endParaRPr/>
          </a:p>
        </p:txBody>
      </p:sp>
      <p:sp>
        <p:nvSpPr>
          <p:cNvPr id="11" name="Google Shape;11;p51"/>
          <p:cNvSpPr txBox="1">
            <a:spLocks noGrp="1"/>
          </p:cNvSpPr>
          <p:nvPr>
            <p:ph type="body" idx="2"/>
          </p:nvPr>
        </p:nvSpPr>
        <p:spPr>
          <a:xfrm>
            <a:off x="452438" y="2124252"/>
            <a:ext cx="3667125" cy="4128315"/>
          </a:xfrm>
          <a:prstGeom prst="rect">
            <a:avLst/>
          </a:prstGeom>
          <a:noFill/>
          <a:ln>
            <a:noFill/>
          </a:ln>
        </p:spPr>
        <p:txBody>
          <a:bodyPr spcFirstLastPara="1" wrap="square" lIns="50800" tIns="50800" rIns="50800" bIns="50800" anchor="t" anchorCtr="0">
            <a:normAutofit/>
          </a:bodyPr>
          <a:lstStyle>
            <a:lvl1pPr marL="171450" lvl="0" indent="-138446" algn="l">
              <a:lnSpc>
                <a:spcPct val="90000"/>
              </a:lnSpc>
              <a:spcBef>
                <a:spcPts val="1688"/>
              </a:spcBef>
              <a:spcAft>
                <a:spcPts val="0"/>
              </a:spcAft>
              <a:buClr>
                <a:srgbClr val="000000"/>
              </a:buClr>
              <a:buSzPts val="2214"/>
              <a:buChar char="•"/>
              <a:defRPr/>
            </a:lvl1pPr>
            <a:lvl2pPr marL="342900" lvl="1" indent="-138446" algn="l">
              <a:lnSpc>
                <a:spcPct val="90000"/>
              </a:lnSpc>
              <a:spcBef>
                <a:spcPts val="1688"/>
              </a:spcBef>
              <a:spcAft>
                <a:spcPts val="0"/>
              </a:spcAft>
              <a:buClr>
                <a:srgbClr val="000000"/>
              </a:buClr>
              <a:buSzPts val="2214"/>
              <a:buChar char="•"/>
              <a:defRPr/>
            </a:lvl2pPr>
            <a:lvl3pPr marL="514350" lvl="2" indent="-138446" algn="l">
              <a:lnSpc>
                <a:spcPct val="90000"/>
              </a:lnSpc>
              <a:spcBef>
                <a:spcPts val="1688"/>
              </a:spcBef>
              <a:spcAft>
                <a:spcPts val="0"/>
              </a:spcAft>
              <a:buClr>
                <a:srgbClr val="000000"/>
              </a:buClr>
              <a:buSzPts val="2214"/>
              <a:buChar char="•"/>
              <a:defRPr/>
            </a:lvl3pPr>
            <a:lvl4pPr marL="685800" lvl="3" indent="-138446" algn="l">
              <a:lnSpc>
                <a:spcPct val="90000"/>
              </a:lnSpc>
              <a:spcBef>
                <a:spcPts val="1688"/>
              </a:spcBef>
              <a:spcAft>
                <a:spcPts val="0"/>
              </a:spcAft>
              <a:buClr>
                <a:srgbClr val="000000"/>
              </a:buClr>
              <a:buSzPts val="2214"/>
              <a:buChar char="•"/>
              <a:defRPr/>
            </a:lvl4pPr>
            <a:lvl5pPr marL="857250" lvl="4" indent="-138446" algn="l">
              <a:lnSpc>
                <a:spcPct val="90000"/>
              </a:lnSpc>
              <a:spcBef>
                <a:spcPts val="1688"/>
              </a:spcBef>
              <a:spcAft>
                <a:spcPts val="0"/>
              </a:spcAft>
              <a:buClr>
                <a:srgbClr val="000000"/>
              </a:buClr>
              <a:buSzPts val="2214"/>
              <a:buChar char="•"/>
              <a:defRPr/>
            </a:lvl5pPr>
            <a:lvl6pPr marL="1028700" lvl="5" indent="-138446" algn="l">
              <a:lnSpc>
                <a:spcPct val="90000"/>
              </a:lnSpc>
              <a:spcBef>
                <a:spcPts val="1688"/>
              </a:spcBef>
              <a:spcAft>
                <a:spcPts val="0"/>
              </a:spcAft>
              <a:buClr>
                <a:srgbClr val="000000"/>
              </a:buClr>
              <a:buSzPts val="2214"/>
              <a:buChar char="•"/>
              <a:defRPr/>
            </a:lvl6pPr>
            <a:lvl7pPr marL="1200150" lvl="6" indent="-138446" algn="l">
              <a:lnSpc>
                <a:spcPct val="90000"/>
              </a:lnSpc>
              <a:spcBef>
                <a:spcPts val="1688"/>
              </a:spcBef>
              <a:spcAft>
                <a:spcPts val="0"/>
              </a:spcAft>
              <a:buClr>
                <a:srgbClr val="000000"/>
              </a:buClr>
              <a:buSzPts val="2214"/>
              <a:buChar char="•"/>
              <a:defRPr/>
            </a:lvl7pPr>
            <a:lvl8pPr marL="1371600" lvl="7" indent="-138446" algn="l">
              <a:lnSpc>
                <a:spcPct val="90000"/>
              </a:lnSpc>
              <a:spcBef>
                <a:spcPts val="1688"/>
              </a:spcBef>
              <a:spcAft>
                <a:spcPts val="0"/>
              </a:spcAft>
              <a:buClr>
                <a:srgbClr val="000000"/>
              </a:buClr>
              <a:buSzPts val="2214"/>
              <a:buChar char="•"/>
              <a:defRPr/>
            </a:lvl8pPr>
            <a:lvl9pPr marL="1543050" lvl="8" indent="-138446" algn="l">
              <a:lnSpc>
                <a:spcPct val="90000"/>
              </a:lnSpc>
              <a:spcBef>
                <a:spcPts val="1688"/>
              </a:spcBef>
              <a:spcAft>
                <a:spcPts val="0"/>
              </a:spcAft>
              <a:buClr>
                <a:srgbClr val="000000"/>
              </a:buClr>
              <a:buSzPts val="2214"/>
              <a:buChar char="•"/>
              <a:defRPr/>
            </a:lvl9pPr>
          </a:lstStyle>
          <a:p>
            <a:endParaRPr/>
          </a:p>
        </p:txBody>
      </p:sp>
      <p:sp>
        <p:nvSpPr>
          <p:cNvPr id="12" name="Google Shape;12;p51"/>
          <p:cNvSpPr>
            <a:spLocks noGrp="1"/>
          </p:cNvSpPr>
          <p:nvPr>
            <p:ph type="pic" idx="3"/>
          </p:nvPr>
        </p:nvSpPr>
        <p:spPr>
          <a:xfrm>
            <a:off x="3162300" y="631924"/>
            <a:ext cx="6318754" cy="5594103"/>
          </a:xfrm>
          <a:prstGeom prst="rect">
            <a:avLst/>
          </a:prstGeom>
          <a:noFill/>
          <a:ln>
            <a:noFill/>
          </a:ln>
        </p:spPr>
      </p:sp>
      <p:sp>
        <p:nvSpPr>
          <p:cNvPr id="13" name="Google Shape;13;p51"/>
          <p:cNvSpPr txBox="1">
            <a:spLocks noGrp="1"/>
          </p:cNvSpPr>
          <p:nvPr>
            <p:ph type="title"/>
          </p:nvPr>
        </p:nvSpPr>
        <p:spPr>
          <a:xfrm>
            <a:off x="452438" y="476250"/>
            <a:ext cx="3667125" cy="71755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14" name="Google Shape;14;p51"/>
          <p:cNvSpPr txBox="1">
            <a:spLocks noGrp="1"/>
          </p:cNvSpPr>
          <p:nvPr>
            <p:ph type="sldNum" idx="12"/>
          </p:nvPr>
        </p:nvSpPr>
        <p:spPr>
          <a:xfrm>
            <a:off x="4500563" y="6313584"/>
            <a:ext cx="138189" cy="414216"/>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675">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675">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675">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675">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675">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675">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675">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675">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675">
                <a:solidFill>
                  <a:srgbClr val="000000"/>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67009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Bullets &amp; Photo">
    <p:spTree>
      <p:nvGrpSpPr>
        <p:cNvPr id="1" name=""/>
        <p:cNvGrpSpPr/>
        <p:nvPr/>
      </p:nvGrpSpPr>
      <p:grpSpPr>
        <a:xfrm>
          <a:off x="0" y="0"/>
          <a:ext cx="0" cy="0"/>
          <a:chOff x="0" y="0"/>
          <a:chExt cx="0" cy="0"/>
        </a:xfrm>
      </p:grpSpPr>
      <p:sp>
        <p:nvSpPr>
          <p:cNvPr id="70" name="Slide Subtitle"/>
          <p:cNvSpPr txBox="1">
            <a:spLocks noGrp="1"/>
          </p:cNvSpPr>
          <p:nvPr>
            <p:ph type="body" sz="quarter" idx="21" hasCustomPrompt="1"/>
          </p:nvPr>
        </p:nvSpPr>
        <p:spPr>
          <a:xfrm>
            <a:off x="452438" y="1041590"/>
            <a:ext cx="3667125" cy="418355"/>
          </a:xfrm>
          <a:prstGeom prst="rect">
            <a:avLst/>
          </a:prstGeom>
        </p:spPr>
        <p:txBody>
          <a:bodyPr lIns="45719" tIns="45719" rIns="45719" bIns="45719"/>
          <a:lstStyle>
            <a:lvl1pPr marL="0" indent="0" defTabSz="309563">
              <a:lnSpc>
                <a:spcPct val="100000"/>
              </a:lnSpc>
              <a:spcBef>
                <a:spcPts val="0"/>
              </a:spcBef>
              <a:buSzTx/>
              <a:buNone/>
              <a:defRPr sz="1200">
                <a:latin typeface="+mn-lt"/>
                <a:ea typeface="+mn-ea"/>
                <a:cs typeface="+mn-cs"/>
                <a:sym typeface="Avenir Next Regular"/>
              </a:defRPr>
            </a:lvl1pPr>
          </a:lstStyle>
          <a:p>
            <a:r>
              <a:t>Slide Subtitle</a:t>
            </a:r>
          </a:p>
        </p:txBody>
      </p:sp>
      <p:sp>
        <p:nvSpPr>
          <p:cNvPr id="71" name="Body Level One…"/>
          <p:cNvSpPr txBox="1">
            <a:spLocks noGrp="1"/>
          </p:cNvSpPr>
          <p:nvPr>
            <p:ph type="body" sz="half" idx="1" hasCustomPrompt="1"/>
          </p:nvPr>
        </p:nvSpPr>
        <p:spPr>
          <a:xfrm>
            <a:off x="452438" y="1593810"/>
            <a:ext cx="3667125" cy="4128315"/>
          </a:xfrm>
          <a:prstGeom prst="rect">
            <a:avLst/>
          </a:prstGeom>
        </p:spPr>
        <p:txBody>
          <a:bodyPr/>
          <a:lstStyle>
            <a:lvl1pPr marL="133350" indent="-133350"/>
            <a:lvl2pPr marL="304800" indent="-133350"/>
            <a:lvl3pPr marL="476250" indent="-133350"/>
            <a:lvl4pPr marL="647700" indent="-133350"/>
            <a:lvl5pPr marL="819150" indent="-133350"/>
          </a:lstStyle>
          <a:p>
            <a:r>
              <a:t>Slide bullet text</a:t>
            </a:r>
          </a:p>
          <a:p>
            <a:pPr lvl="1"/>
            <a:endParaRPr/>
          </a:p>
          <a:p>
            <a:pPr lvl="2"/>
            <a:endParaRPr/>
          </a:p>
          <a:p>
            <a:pPr lvl="3"/>
            <a:endParaRPr/>
          </a:p>
          <a:p>
            <a:pPr lvl="4"/>
            <a:endParaRPr/>
          </a:p>
        </p:txBody>
      </p:sp>
      <p:sp>
        <p:nvSpPr>
          <p:cNvPr id="72" name="617931575_1991x1322.jpeg"/>
          <p:cNvSpPr>
            <a:spLocks noGrp="1"/>
          </p:cNvSpPr>
          <p:nvPr>
            <p:ph type="pic" idx="22"/>
          </p:nvPr>
        </p:nvSpPr>
        <p:spPr>
          <a:xfrm>
            <a:off x="3162300" y="631924"/>
            <a:ext cx="6318754" cy="5594103"/>
          </a:xfrm>
          <a:prstGeom prst="rect">
            <a:avLst/>
          </a:prstGeom>
        </p:spPr>
        <p:txBody>
          <a:bodyPr lIns="91439" tIns="45719" rIns="91439" bIns="45719">
            <a:noAutofit/>
          </a:bodyPr>
          <a:lstStyle/>
          <a:p>
            <a:endParaRPr/>
          </a:p>
        </p:txBody>
      </p:sp>
      <p:sp>
        <p:nvSpPr>
          <p:cNvPr id="73" name="Slide Title"/>
          <p:cNvSpPr txBox="1">
            <a:spLocks noGrp="1"/>
          </p:cNvSpPr>
          <p:nvPr>
            <p:ph type="title" hasCustomPrompt="1"/>
          </p:nvPr>
        </p:nvSpPr>
        <p:spPr>
          <a:xfrm>
            <a:off x="452438" y="625712"/>
            <a:ext cx="3667125" cy="418355"/>
          </a:xfrm>
          <a:prstGeom prst="rect">
            <a:avLst/>
          </a:prstGeom>
        </p:spPr>
        <p:txBody>
          <a:bodyPr/>
          <a:lstStyle/>
          <a:p>
            <a:r>
              <a:t>Slide Title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376949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89"/>
        <p:cNvGrpSpPr/>
        <p:nvPr/>
      </p:nvGrpSpPr>
      <p:grpSpPr>
        <a:xfrm>
          <a:off x="0" y="0"/>
          <a:ext cx="0" cy="0"/>
          <a:chOff x="0" y="0"/>
          <a:chExt cx="0" cy="0"/>
        </a:xfrm>
      </p:grpSpPr>
      <p:sp>
        <p:nvSpPr>
          <p:cNvPr id="90" name="Google Shape;90;p69"/>
          <p:cNvSpPr txBox="1">
            <a:spLocks noGrp="1"/>
          </p:cNvSpPr>
          <p:nvPr>
            <p:ph type="title"/>
          </p:nvPr>
        </p:nvSpPr>
        <p:spPr>
          <a:xfrm>
            <a:off x="1645295" y="178594"/>
            <a:ext cx="5853410" cy="1518048"/>
          </a:xfrm>
          <a:prstGeom prst="rect">
            <a:avLst/>
          </a:prstGeom>
          <a:noFill/>
          <a:ln>
            <a:noFill/>
          </a:ln>
        </p:spPr>
        <p:txBody>
          <a:bodyPr spcFirstLastPara="1" wrap="square" lIns="71425" tIns="71425" rIns="71425" bIns="71425" anchor="ctr" anchorCtr="0">
            <a:normAutofit/>
          </a:bodyPr>
          <a:lstStyle>
            <a:lvl1pPr lvl="0" algn="ctr">
              <a:lnSpc>
                <a:spcPct val="100000"/>
              </a:lnSpc>
              <a:spcBef>
                <a:spcPts val="0"/>
              </a:spcBef>
              <a:spcAft>
                <a:spcPts val="0"/>
              </a:spcAft>
              <a:buClr>
                <a:srgbClr val="000000"/>
              </a:buClr>
              <a:buSzPts val="11200"/>
              <a:buFont typeface="Helvetica Neue"/>
              <a:buNone/>
              <a:defRPr sz="4200" b="0">
                <a:solidFill>
                  <a:srgbClr val="000000"/>
                </a:solidFill>
                <a:latin typeface="Helvetica Neue"/>
                <a:ea typeface="Helvetica Neue"/>
                <a:cs typeface="Helvetica Neue"/>
                <a:sym typeface="Helvetica Neu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91" name="Google Shape;91;p69"/>
          <p:cNvSpPr txBox="1">
            <a:spLocks noGrp="1"/>
          </p:cNvSpPr>
          <p:nvPr>
            <p:ph type="body" idx="1"/>
          </p:nvPr>
        </p:nvSpPr>
        <p:spPr>
          <a:xfrm>
            <a:off x="1645295" y="1821656"/>
            <a:ext cx="5853410" cy="4420196"/>
          </a:xfrm>
          <a:prstGeom prst="rect">
            <a:avLst/>
          </a:prstGeom>
          <a:noFill/>
          <a:ln>
            <a:noFill/>
          </a:ln>
        </p:spPr>
        <p:txBody>
          <a:bodyPr spcFirstLastPara="1" wrap="square" lIns="71425" tIns="71425" rIns="71425" bIns="71425" anchor="ctr" anchorCtr="0">
            <a:normAutofit/>
          </a:bodyPr>
          <a:lstStyle>
            <a:lvl1pPr marL="171450" lvl="0" indent="-237649" algn="l">
              <a:lnSpc>
                <a:spcPct val="100000"/>
              </a:lnSpc>
              <a:spcBef>
                <a:spcPts val="2213"/>
              </a:spcBef>
              <a:spcAft>
                <a:spcPts val="0"/>
              </a:spcAft>
              <a:buClr>
                <a:srgbClr val="000000"/>
              </a:buClr>
              <a:buSzPts val="6380"/>
              <a:buFont typeface="Helvetica Neue"/>
              <a:buChar char="•"/>
              <a:defRPr sz="1650"/>
            </a:lvl1pPr>
            <a:lvl2pPr marL="342900" lvl="1" indent="-237649" algn="l">
              <a:lnSpc>
                <a:spcPct val="100000"/>
              </a:lnSpc>
              <a:spcBef>
                <a:spcPts val="2213"/>
              </a:spcBef>
              <a:spcAft>
                <a:spcPts val="0"/>
              </a:spcAft>
              <a:buClr>
                <a:srgbClr val="000000"/>
              </a:buClr>
              <a:buSzPts val="6380"/>
              <a:buFont typeface="Helvetica Neue"/>
              <a:buChar char="•"/>
              <a:defRPr sz="1650"/>
            </a:lvl2pPr>
            <a:lvl3pPr marL="514350" lvl="2" indent="-237649" algn="l">
              <a:lnSpc>
                <a:spcPct val="100000"/>
              </a:lnSpc>
              <a:spcBef>
                <a:spcPts val="2213"/>
              </a:spcBef>
              <a:spcAft>
                <a:spcPts val="0"/>
              </a:spcAft>
              <a:buClr>
                <a:srgbClr val="000000"/>
              </a:buClr>
              <a:buSzPts val="6380"/>
              <a:buFont typeface="Helvetica Neue"/>
              <a:buChar char="•"/>
              <a:defRPr sz="1650"/>
            </a:lvl3pPr>
            <a:lvl4pPr marL="685800" lvl="3" indent="-237649" algn="l">
              <a:lnSpc>
                <a:spcPct val="100000"/>
              </a:lnSpc>
              <a:spcBef>
                <a:spcPts val="2213"/>
              </a:spcBef>
              <a:spcAft>
                <a:spcPts val="0"/>
              </a:spcAft>
              <a:buClr>
                <a:srgbClr val="000000"/>
              </a:buClr>
              <a:buSzPts val="6380"/>
              <a:buFont typeface="Helvetica Neue"/>
              <a:buChar char="•"/>
              <a:defRPr sz="1650"/>
            </a:lvl4pPr>
            <a:lvl5pPr marL="857250" lvl="4" indent="-237648" algn="l">
              <a:lnSpc>
                <a:spcPct val="100000"/>
              </a:lnSpc>
              <a:spcBef>
                <a:spcPts val="2213"/>
              </a:spcBef>
              <a:spcAft>
                <a:spcPts val="0"/>
              </a:spcAft>
              <a:buClr>
                <a:srgbClr val="000000"/>
              </a:buClr>
              <a:buSzPts val="6380"/>
              <a:buFont typeface="Helvetica Neue"/>
              <a:buChar char="•"/>
              <a:defRPr sz="1650"/>
            </a:lvl5pPr>
            <a:lvl6pPr marL="1028700" lvl="5" indent="-138446" algn="l">
              <a:lnSpc>
                <a:spcPct val="90000"/>
              </a:lnSpc>
              <a:spcBef>
                <a:spcPts val="1688"/>
              </a:spcBef>
              <a:spcAft>
                <a:spcPts val="0"/>
              </a:spcAft>
              <a:buClr>
                <a:srgbClr val="000000"/>
              </a:buClr>
              <a:buSzPts val="2214"/>
              <a:buChar char="•"/>
              <a:defRPr/>
            </a:lvl6pPr>
            <a:lvl7pPr marL="1200150" lvl="6" indent="-138446" algn="l">
              <a:lnSpc>
                <a:spcPct val="90000"/>
              </a:lnSpc>
              <a:spcBef>
                <a:spcPts val="1688"/>
              </a:spcBef>
              <a:spcAft>
                <a:spcPts val="0"/>
              </a:spcAft>
              <a:buClr>
                <a:srgbClr val="000000"/>
              </a:buClr>
              <a:buSzPts val="2214"/>
              <a:buChar char="•"/>
              <a:defRPr/>
            </a:lvl7pPr>
            <a:lvl8pPr marL="1371600" lvl="7" indent="-138446" algn="l">
              <a:lnSpc>
                <a:spcPct val="90000"/>
              </a:lnSpc>
              <a:spcBef>
                <a:spcPts val="1688"/>
              </a:spcBef>
              <a:spcAft>
                <a:spcPts val="0"/>
              </a:spcAft>
              <a:buClr>
                <a:srgbClr val="000000"/>
              </a:buClr>
              <a:buSzPts val="2214"/>
              <a:buChar char="•"/>
              <a:defRPr/>
            </a:lvl8pPr>
            <a:lvl9pPr marL="1543050" lvl="8" indent="-138446" algn="l">
              <a:lnSpc>
                <a:spcPct val="90000"/>
              </a:lnSpc>
              <a:spcBef>
                <a:spcPts val="1688"/>
              </a:spcBef>
              <a:spcAft>
                <a:spcPts val="0"/>
              </a:spcAft>
              <a:buClr>
                <a:srgbClr val="000000"/>
              </a:buClr>
              <a:buSzPts val="2214"/>
              <a:buChar char="•"/>
              <a:defRPr/>
            </a:lvl9pPr>
          </a:lstStyle>
          <a:p>
            <a:endParaRPr/>
          </a:p>
        </p:txBody>
      </p:sp>
      <p:sp>
        <p:nvSpPr>
          <p:cNvPr id="92" name="Google Shape;92;p69"/>
          <p:cNvSpPr txBox="1">
            <a:spLocks noGrp="1"/>
          </p:cNvSpPr>
          <p:nvPr>
            <p:ph type="sldNum" idx="12"/>
          </p:nvPr>
        </p:nvSpPr>
        <p:spPr>
          <a:xfrm>
            <a:off x="4482789" y="6536531"/>
            <a:ext cx="174851" cy="525119"/>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000000"/>
              </a:buClr>
              <a:buSzPts val="2200"/>
              <a:buFont typeface="Helvetica Neue Light"/>
              <a:buNone/>
              <a:defRPr sz="825">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200"/>
              <a:buFont typeface="Helvetica Neue Light"/>
              <a:buNone/>
              <a:defRPr sz="825">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200"/>
              <a:buFont typeface="Helvetica Neue Light"/>
              <a:buNone/>
              <a:defRPr sz="825">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200"/>
              <a:buFont typeface="Helvetica Neue Light"/>
              <a:buNone/>
              <a:defRPr sz="825">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200"/>
              <a:buFont typeface="Helvetica Neue Light"/>
              <a:buNone/>
              <a:defRPr sz="825">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200"/>
              <a:buFont typeface="Helvetica Neue Light"/>
              <a:buNone/>
              <a:defRPr sz="825">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200"/>
              <a:buFont typeface="Helvetica Neue Light"/>
              <a:buNone/>
              <a:defRPr sz="825">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200"/>
              <a:buFont typeface="Helvetica Neue Light"/>
              <a:buNone/>
              <a:defRPr sz="825">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200"/>
              <a:buFont typeface="Helvetica Neue Light"/>
              <a:buNone/>
              <a:defRPr sz="825">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solidFill>
                <a:srgbClr val="000000"/>
              </a:solidFill>
            </a:endParaRPr>
          </a:p>
        </p:txBody>
      </p:sp>
    </p:spTree>
    <p:extLst>
      <p:ext uri="{BB962C8B-B14F-4D97-AF65-F5344CB8AC3E}">
        <p14:creationId xmlns:p14="http://schemas.microsoft.com/office/powerpoint/2010/main" val="193024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09B1E45-682E-5B4E-AC64-821324C3802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F567991-B04D-2C48-998A-E5A606874C2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2AB7FEC-2CA2-5741-8CCD-D083923B7B4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971BE14-E256-9344-9933-6D7E49E48BA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C379F69-1E13-9841-A266-466C1BB6912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BE817AC-33BD-7C4D-929E-EB53CEAB5F6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10025-DC90-7E46-8B8C-DC08B3922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D9B4291-276F-7048-8ABA-BB879680702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EB94F4F-2A20-C343-A5B0-8F383748949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media" Target="file://localhost/Users/martiens/Documents/newest%20stuff/Slotkin%20Cell/Slotkin%20supplemental%20movie%201mpg.mpg" TargetMode="External"/><Relationship Id="rId7" Type="http://schemas.openxmlformats.org/officeDocument/2006/relationships/image" Target="../media/image31.png"/><Relationship Id="rId2" Type="http://schemas.openxmlformats.org/officeDocument/2006/relationships/video" Target="file://localhost/Users/martiens/Desktop/meetings%20and%20seminars/CSH%20In%20house%202010/pollen08_R3D_D3D_VOL3.mpg" TargetMode="External"/><Relationship Id="rId1" Type="http://schemas.microsoft.com/office/2007/relationships/media" Target="file://localhost/Users/martiens/Desktop/meetings%20and%20seminars/CSH%20In%20house%202010/pollen08_R3D_D3D_VOL3.mpg" TargetMode="External"/><Relationship Id="rId6" Type="http://schemas.openxmlformats.org/officeDocument/2006/relationships/image" Target="../media/image30.png"/><Relationship Id="rId5" Type="http://schemas.openxmlformats.org/officeDocument/2006/relationships/slideLayout" Target="../slideLayouts/slideLayout6.xml"/><Relationship Id="rId4" Type="http://schemas.openxmlformats.org/officeDocument/2006/relationships/video" Target="file://localhost/Users/martiens/Documents/newest%20stuff/Slotkin%20Cell/Slotkin%20supplemental%20movie%201mpg.mp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localhost/Users/martiens/Documents/newest%20stuff/Slotkin%20Cell/Slotkin%20supplemental%20movie%201mpg.mpg" TargetMode="External"/><Relationship Id="rId1" Type="http://schemas.microsoft.com/office/2007/relationships/media" Target="file://localhost/Users/martiens/Documents/newest%20stuff/Slotkin%20Cell/Slotkin%20supplemental%20movie%201mpg.mpg" TargetMode="External"/><Relationship Id="rId6" Type="http://schemas.openxmlformats.org/officeDocument/2006/relationships/image" Target="../media/image31.png"/><Relationship Id="rId5" Type="http://schemas.openxmlformats.org/officeDocument/2006/relationships/image" Target="../media/image50.emf"/><Relationship Id="rId4" Type="http://schemas.openxmlformats.org/officeDocument/2006/relationships/image" Target="../media/image49.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localhost/Users/martiens/Documents/newest%20stuff/Slotkin%20Cell/Slotkin%20supplemental%20movie%201mpg.mpg" TargetMode="External"/><Relationship Id="rId1" Type="http://schemas.microsoft.com/office/2007/relationships/media" Target="file://localhost/Users/martiens/Documents/newest%20stuff/Slotkin%20Cell/Slotkin%20supplemental%20movie%201mpg.mpg" TargetMode="External"/><Relationship Id="rId6" Type="http://schemas.openxmlformats.org/officeDocument/2006/relationships/image" Target="../media/image31.png"/><Relationship Id="rId5" Type="http://schemas.openxmlformats.org/officeDocument/2006/relationships/image" Target="../media/image49.emf"/><Relationship Id="rId4"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localhost/Users/martiens/Documents/newest%20stuff/Slotkin%20Cell/Slotkin%20supplemental%20movie%201mpg.mpg" TargetMode="External"/><Relationship Id="rId1" Type="http://schemas.microsoft.com/office/2007/relationships/media" Target="file://localhost/Users/martiens/Documents/newest%20stuff/Slotkin%20Cell/Slotkin%20supplemental%20movie%201mpg.mpg" TargetMode="External"/><Relationship Id="rId6" Type="http://schemas.openxmlformats.org/officeDocument/2006/relationships/image" Target="../media/image31.png"/><Relationship Id="rId5" Type="http://schemas.openxmlformats.org/officeDocument/2006/relationships/image" Target="../media/image49.emf"/><Relationship Id="rId4"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localhost/Users/martiens/Documents/newest%20stuff/Slotkin%20Cell/Slotkin%20supplemental%20movie%201mpg.mpg" TargetMode="External"/><Relationship Id="rId1" Type="http://schemas.microsoft.com/office/2007/relationships/media" Target="file://localhost/Users/martiens/Documents/newest%20stuff/Slotkin%20Cell/Slotkin%20supplemental%20movie%201mpg.mpg" TargetMode="External"/><Relationship Id="rId6" Type="http://schemas.openxmlformats.org/officeDocument/2006/relationships/image" Target="../media/image31.png"/><Relationship Id="rId5" Type="http://schemas.openxmlformats.org/officeDocument/2006/relationships/image" Target="../media/image51.emf"/><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62.png"/><Relationship Id="rId4" Type="http://schemas.openxmlformats.org/officeDocument/2006/relationships/notesSlide" Target="../notesSlides/notesSlide3.xml"/></Relationships>
</file>

<file path=ppt/slides/_rels/slide3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jpe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47.xml.rels><?xml version="1.0" encoding="UTF-8" standalone="yes"?>
<Relationships xmlns="http://schemas.openxmlformats.org/package/2006/relationships"><Relationship Id="rId3" Type="http://schemas.openxmlformats.org/officeDocument/2006/relationships/hyperlink" Target="https://www.ncbi.nlm.nih.gov/pubmed/?term=Hickey%20DA%5BAuthor%5D&amp;cauthor=true&amp;cauthor_uid=1334911" TargetMode="External"/><Relationship Id="rId2" Type="http://schemas.openxmlformats.org/officeDocument/2006/relationships/hyperlink" Target="https://www.ncbi.nlm.nih.gov/pubmed/1334911"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02.tiff"/><Relationship Id="rId3" Type="http://schemas.openxmlformats.org/officeDocument/2006/relationships/image" Target="../media/image97.png"/><Relationship Id="rId7" Type="http://schemas.openxmlformats.org/officeDocument/2006/relationships/image" Target="../media/image101.tiff"/><Relationship Id="rId2" Type="http://schemas.openxmlformats.org/officeDocument/2006/relationships/image" Target="../media/image96.jpeg"/><Relationship Id="rId1" Type="http://schemas.openxmlformats.org/officeDocument/2006/relationships/slideLayout" Target="../slideLayouts/slideLayout4.xml"/><Relationship Id="rId6" Type="http://schemas.openxmlformats.org/officeDocument/2006/relationships/image" Target="../media/image100.tiff"/><Relationship Id="rId5" Type="http://schemas.openxmlformats.org/officeDocument/2006/relationships/image" Target="../media/image99.tiff"/><Relationship Id="rId4" Type="http://schemas.openxmlformats.org/officeDocument/2006/relationships/image" Target="../media/image98.tiff"/><Relationship Id="rId9" Type="http://schemas.openxmlformats.org/officeDocument/2006/relationships/image" Target="../media/image103.emf"/></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6.xml"/><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838200" y="2514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a:r>
              <a:rPr lang="en-US" sz="3600" dirty="0"/>
              <a:t>The plant </a:t>
            </a:r>
            <a:r>
              <a:rPr lang="en-US" sz="3600" dirty="0" err="1"/>
              <a:t>retrovirome</a:t>
            </a:r>
            <a:r>
              <a:rPr lang="en-US" sz="3600" dirty="0"/>
              <a:t> and its regulation by small RNA.</a:t>
            </a:r>
            <a:endParaRPr kumimoji="0" lang="en-US" sz="3600"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9" name="Rectangle 3"/>
          <p:cNvSpPr txBox="1">
            <a:spLocks noChangeArrowheads="1"/>
          </p:cNvSpPr>
          <p:nvPr/>
        </p:nvSpPr>
        <p:spPr bwMode="auto">
          <a:xfrm>
            <a:off x="1676400" y="4038600"/>
            <a:ext cx="64008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2000" b="1" dirty="0"/>
              <a:t>CSHL Advanced Sequencing Course</a:t>
            </a:r>
          </a:p>
          <a:p>
            <a:pPr algn="ctr"/>
            <a:r>
              <a:rPr lang="en-US" sz="2000" b="1" kern="0" dirty="0">
                <a:latin typeface="+mn-lt"/>
                <a:ea typeface="ＭＳ Ｐゴシック" charset="-128"/>
                <a:cs typeface="ＭＳ Ｐゴシック" charset="-128"/>
              </a:rPr>
              <a:t>November 15</a:t>
            </a:r>
            <a:r>
              <a:rPr lang="en-US" sz="2000" b="1" kern="0" baseline="30000" dirty="0">
                <a:latin typeface="+mn-lt"/>
                <a:ea typeface="ＭＳ Ｐゴシック" charset="-128"/>
                <a:cs typeface="ＭＳ Ｐゴシック" charset="-128"/>
              </a:rPr>
              <a:t>th</a:t>
            </a:r>
            <a:r>
              <a:rPr lang="en-US" sz="2000" b="1" kern="0" dirty="0">
                <a:latin typeface="+mn-lt"/>
                <a:ea typeface="ＭＳ Ｐゴシック" charset="-128"/>
                <a:cs typeface="ＭＳ Ｐゴシック" charset="-128"/>
              </a:rPr>
              <a:t> 2022</a:t>
            </a:r>
          </a:p>
        </p:txBody>
      </p:sp>
      <p:pic>
        <p:nvPicPr>
          <p:cNvPr id="7" name="Picture 4" descr="cshl logo 2.eps"/>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200" y="5575300"/>
            <a:ext cx="4737100" cy="1206500"/>
          </a:xfrm>
          <a:prstGeom prst="rect">
            <a:avLst/>
          </a:prstGeom>
          <a:noFill/>
          <a:ln w="9525">
            <a:noFill/>
            <a:miter lim="800000"/>
            <a:headEnd/>
            <a:tailEnd/>
          </a:ln>
        </p:spPr>
      </p:pic>
      <p:pic>
        <p:nvPicPr>
          <p:cNvPr id="10" name="Picture 3" descr="ddm1GFP_03.pd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00012" y="0"/>
            <a:ext cx="3920188" cy="1909762"/>
          </a:xfrm>
          <a:prstGeom prst="rect">
            <a:avLst/>
          </a:prstGeom>
          <a:noFill/>
          <a:ln w="9525">
            <a:noFill/>
            <a:miter lim="800000"/>
            <a:headEnd/>
            <a:tailEnd/>
          </a:ln>
        </p:spPr>
      </p:pic>
      <p:pic>
        <p:nvPicPr>
          <p:cNvPr id="13" name="Picture 4" descr="wtflower.jpg                                                   00065387 MethylMac                      C26B19C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057400" cy="1918812"/>
          </a:xfrm>
          <a:prstGeom prst="rect">
            <a:avLst/>
          </a:prstGeom>
          <a:noFill/>
          <a:ln w="9525">
            <a:noFill/>
            <a:miter lim="800000"/>
            <a:headEnd/>
            <a:tailEnd/>
          </a:ln>
        </p:spPr>
      </p:pic>
      <p:pic>
        <p:nvPicPr>
          <p:cNvPr id="14" name="Picture 1" descr="image002 636.jp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903124" y="5867400"/>
            <a:ext cx="4164676"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06234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0100-B3E7-E64B-B10F-5B332DEE68D2}"/>
              </a:ext>
            </a:extLst>
          </p:cNvPr>
          <p:cNvSpPr>
            <a:spLocks noGrp="1"/>
          </p:cNvSpPr>
          <p:nvPr>
            <p:ph type="title"/>
          </p:nvPr>
        </p:nvSpPr>
        <p:spPr/>
        <p:txBody>
          <a:bodyPr/>
          <a:lstStyle/>
          <a:p>
            <a:r>
              <a:rPr lang="en-US" sz="3200" i="1" dirty="0"/>
              <a:t>COPIA52</a:t>
            </a:r>
            <a:r>
              <a:rPr lang="en-US" sz="3200" dirty="0"/>
              <a:t> preferentially forms autointegration circles</a:t>
            </a:r>
          </a:p>
        </p:txBody>
      </p:sp>
      <p:pic>
        <p:nvPicPr>
          <p:cNvPr id="3" name="Picture 2">
            <a:extLst>
              <a:ext uri="{FF2B5EF4-FFF2-40B4-BE49-F238E27FC236}">
                <a16:creationId xmlns:a16="http://schemas.microsoft.com/office/drawing/2014/main" id="{2504FF74-CFB2-AA4F-ACFE-7B1BFAA209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1589306"/>
            <a:ext cx="7962900" cy="5256972"/>
          </a:xfrm>
          <a:prstGeom prst="rect">
            <a:avLst/>
          </a:prstGeom>
        </p:spPr>
      </p:pic>
      <p:sp>
        <p:nvSpPr>
          <p:cNvPr id="5" name="TextBox 4">
            <a:extLst>
              <a:ext uri="{FF2B5EF4-FFF2-40B4-BE49-F238E27FC236}">
                <a16:creationId xmlns:a16="http://schemas.microsoft.com/office/drawing/2014/main" id="{DCD88DAC-7E57-DA49-B673-92F332A73112}"/>
              </a:ext>
            </a:extLst>
          </p:cNvPr>
          <p:cNvSpPr txBox="1"/>
          <p:nvPr/>
        </p:nvSpPr>
        <p:spPr>
          <a:xfrm>
            <a:off x="6608472" y="6477000"/>
            <a:ext cx="2459328" cy="338554"/>
          </a:xfrm>
          <a:prstGeom prst="rect">
            <a:avLst/>
          </a:prstGeom>
          <a:noFill/>
        </p:spPr>
        <p:txBody>
          <a:bodyPr wrap="none" rtlCol="0">
            <a:spAutoFit/>
          </a:bodyPr>
          <a:lstStyle/>
          <a:p>
            <a:r>
              <a:rPr lang="en-US" sz="1600" dirty="0"/>
              <a:t>Seung Cho Lee, Evan Ernst</a:t>
            </a:r>
          </a:p>
        </p:txBody>
      </p:sp>
    </p:spTree>
    <p:extLst>
      <p:ext uri="{BB962C8B-B14F-4D97-AF65-F5344CB8AC3E}">
        <p14:creationId xmlns:p14="http://schemas.microsoft.com/office/powerpoint/2010/main" val="181750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56B0-F555-4B4F-AC8C-4BDBCC47A54B}"/>
              </a:ext>
            </a:extLst>
          </p:cNvPr>
          <p:cNvSpPr>
            <a:spLocks noGrp="1"/>
          </p:cNvSpPr>
          <p:nvPr>
            <p:ph type="title"/>
          </p:nvPr>
        </p:nvSpPr>
        <p:spPr/>
        <p:txBody>
          <a:bodyPr/>
          <a:lstStyle/>
          <a:p>
            <a:r>
              <a:rPr lang="en-US" sz="3200" i="1" dirty="0"/>
              <a:t>COPIA52</a:t>
            </a:r>
            <a:r>
              <a:rPr lang="en-US" sz="3200" dirty="0"/>
              <a:t> preferentially forms autointegration circles</a:t>
            </a:r>
          </a:p>
        </p:txBody>
      </p:sp>
      <p:pic>
        <p:nvPicPr>
          <p:cNvPr id="3" name="Picture 2">
            <a:extLst>
              <a:ext uri="{FF2B5EF4-FFF2-40B4-BE49-F238E27FC236}">
                <a16:creationId xmlns:a16="http://schemas.microsoft.com/office/drawing/2014/main" id="{0400354C-6F23-B448-A331-7FAEB8BCC235}"/>
              </a:ext>
            </a:extLst>
          </p:cNvPr>
          <p:cNvPicPr>
            <a:picLocks noChangeAspect="1"/>
          </p:cNvPicPr>
          <p:nvPr/>
        </p:nvPicPr>
        <p:blipFill>
          <a:blip r:embed="rId2"/>
          <a:stretch>
            <a:fillRect/>
          </a:stretch>
        </p:blipFill>
        <p:spPr>
          <a:xfrm>
            <a:off x="609599" y="1981200"/>
            <a:ext cx="4727013" cy="4673600"/>
          </a:xfrm>
          <a:prstGeom prst="rect">
            <a:avLst/>
          </a:prstGeom>
        </p:spPr>
      </p:pic>
      <p:pic>
        <p:nvPicPr>
          <p:cNvPr id="4" name="Picture 3">
            <a:extLst>
              <a:ext uri="{FF2B5EF4-FFF2-40B4-BE49-F238E27FC236}">
                <a16:creationId xmlns:a16="http://schemas.microsoft.com/office/drawing/2014/main" id="{B1D1055E-3313-B54F-9B48-1B811A5173C3}"/>
              </a:ext>
            </a:extLst>
          </p:cNvPr>
          <p:cNvPicPr>
            <a:picLocks noChangeAspect="1"/>
          </p:cNvPicPr>
          <p:nvPr/>
        </p:nvPicPr>
        <p:blipFill>
          <a:blip r:embed="rId3"/>
          <a:stretch>
            <a:fillRect/>
          </a:stretch>
        </p:blipFill>
        <p:spPr>
          <a:xfrm>
            <a:off x="6019800" y="2057400"/>
            <a:ext cx="2222500" cy="2413000"/>
          </a:xfrm>
          <a:prstGeom prst="rect">
            <a:avLst/>
          </a:prstGeom>
        </p:spPr>
      </p:pic>
      <p:sp>
        <p:nvSpPr>
          <p:cNvPr id="6" name="TextBox 5">
            <a:extLst>
              <a:ext uri="{FF2B5EF4-FFF2-40B4-BE49-F238E27FC236}">
                <a16:creationId xmlns:a16="http://schemas.microsoft.com/office/drawing/2014/main" id="{6E6CCB26-36F2-4748-9FB4-E4846C2220CD}"/>
              </a:ext>
            </a:extLst>
          </p:cNvPr>
          <p:cNvSpPr txBox="1"/>
          <p:nvPr/>
        </p:nvSpPr>
        <p:spPr>
          <a:xfrm>
            <a:off x="5371781" y="4876800"/>
            <a:ext cx="377221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VLP dsDNA sequenced by paired end Illumina short reads</a:t>
            </a:r>
          </a:p>
          <a:p>
            <a:pPr marL="285750" indent="-285750">
              <a:buFont typeface="Arial" panose="020B0604020202020204" pitchFamily="34" charset="0"/>
              <a:buChar char="•"/>
            </a:pPr>
            <a:r>
              <a:rPr lang="en-US" sz="1400" dirty="0"/>
              <a:t>reveals non-concordant read orientations (autointegration circles)</a:t>
            </a:r>
          </a:p>
        </p:txBody>
      </p:sp>
      <p:sp>
        <p:nvSpPr>
          <p:cNvPr id="7" name="TextBox 6">
            <a:extLst>
              <a:ext uri="{FF2B5EF4-FFF2-40B4-BE49-F238E27FC236}">
                <a16:creationId xmlns:a16="http://schemas.microsoft.com/office/drawing/2014/main" id="{A889C7A9-040B-334B-89B3-6459F47D4BD1}"/>
              </a:ext>
            </a:extLst>
          </p:cNvPr>
          <p:cNvSpPr txBox="1"/>
          <p:nvPr/>
        </p:nvSpPr>
        <p:spPr>
          <a:xfrm>
            <a:off x="5767755" y="6485523"/>
            <a:ext cx="3376245" cy="338554"/>
          </a:xfrm>
          <a:prstGeom prst="rect">
            <a:avLst/>
          </a:prstGeom>
          <a:noFill/>
        </p:spPr>
        <p:txBody>
          <a:bodyPr wrap="none" rtlCol="0">
            <a:spAutoFit/>
          </a:bodyPr>
          <a:lstStyle/>
          <a:p>
            <a:r>
              <a:rPr lang="en-US" sz="1600" dirty="0"/>
              <a:t>Lee, Ernst et al Genome research 2020</a:t>
            </a:r>
          </a:p>
        </p:txBody>
      </p:sp>
    </p:spTree>
    <p:extLst>
      <p:ext uri="{BB962C8B-B14F-4D97-AF65-F5344CB8AC3E}">
        <p14:creationId xmlns:p14="http://schemas.microsoft.com/office/powerpoint/2010/main" val="3137717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52D4-6EC8-1D42-9EBA-23D25CCC8F84}"/>
              </a:ext>
            </a:extLst>
          </p:cNvPr>
          <p:cNvSpPr>
            <a:spLocks noGrp="1"/>
          </p:cNvSpPr>
          <p:nvPr>
            <p:ph type="title"/>
          </p:nvPr>
        </p:nvSpPr>
        <p:spPr/>
        <p:txBody>
          <a:bodyPr/>
          <a:lstStyle/>
          <a:p>
            <a:r>
              <a:rPr lang="en-US" sz="3200" dirty="0"/>
              <a:t>Retrotransposon autointegration</a:t>
            </a:r>
          </a:p>
        </p:txBody>
      </p:sp>
      <p:pic>
        <p:nvPicPr>
          <p:cNvPr id="4" name="Picture 3">
            <a:extLst>
              <a:ext uri="{FF2B5EF4-FFF2-40B4-BE49-F238E27FC236}">
                <a16:creationId xmlns:a16="http://schemas.microsoft.com/office/drawing/2014/main" id="{7A1A40A4-3D09-FD4F-AD77-F22B476A629C}"/>
              </a:ext>
            </a:extLst>
          </p:cNvPr>
          <p:cNvPicPr>
            <a:picLocks noChangeAspect="1"/>
          </p:cNvPicPr>
          <p:nvPr/>
        </p:nvPicPr>
        <p:blipFill>
          <a:blip r:embed="rId2"/>
          <a:stretch>
            <a:fillRect/>
          </a:stretch>
        </p:blipFill>
        <p:spPr>
          <a:xfrm>
            <a:off x="457200" y="1769532"/>
            <a:ext cx="8001000" cy="4814761"/>
          </a:xfrm>
          <a:prstGeom prst="rect">
            <a:avLst/>
          </a:prstGeom>
        </p:spPr>
      </p:pic>
    </p:spTree>
    <p:extLst>
      <p:ext uri="{BB962C8B-B14F-4D97-AF65-F5344CB8AC3E}">
        <p14:creationId xmlns:p14="http://schemas.microsoft.com/office/powerpoint/2010/main" val="1945969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62000" y="228600"/>
            <a:ext cx="7772400" cy="1143000"/>
          </a:xfrm>
        </p:spPr>
        <p:txBody>
          <a:bodyPr/>
          <a:lstStyle/>
          <a:p>
            <a:pPr eaLnBrk="1" hangingPunct="1"/>
            <a:r>
              <a:rPr lang="en-US" sz="3200" dirty="0" err="1"/>
              <a:t>Transposons</a:t>
            </a:r>
            <a:r>
              <a:rPr lang="en-US" sz="3200" dirty="0"/>
              <a:t> are expressed in wild-type pollen</a:t>
            </a:r>
          </a:p>
        </p:txBody>
      </p:sp>
      <p:pic>
        <p:nvPicPr>
          <p:cNvPr id="32771" name="Picture 3" descr="TE expression"/>
          <p:cNvPicPr>
            <a:picLocks noChangeAspect="1" noChangeArrowheads="1"/>
          </p:cNvPicPr>
          <p:nvPr/>
        </p:nvPicPr>
        <p:blipFill>
          <a:blip r:embed="rId2" cstate="screen">
            <a:extLst>
              <a:ext uri="{28A0092B-C50C-407E-A947-70E740481C1C}">
                <a14:useLocalDpi xmlns:a14="http://schemas.microsoft.com/office/drawing/2010/main"/>
              </a:ext>
            </a:extLst>
          </a:blip>
          <a:srcRect r="4819"/>
          <a:stretch>
            <a:fillRect/>
          </a:stretch>
        </p:blipFill>
        <p:spPr bwMode="auto">
          <a:xfrm>
            <a:off x="1600200" y="1524000"/>
            <a:ext cx="6019800" cy="4891087"/>
          </a:xfrm>
          <a:prstGeom prst="rect">
            <a:avLst/>
          </a:prstGeom>
          <a:noFill/>
          <a:ln w="9525">
            <a:noFill/>
            <a:miter lim="800000"/>
            <a:headEnd/>
            <a:tailEnd/>
          </a:ln>
        </p:spPr>
      </p:pic>
      <p:sp>
        <p:nvSpPr>
          <p:cNvPr id="32774" name="Text Box 6"/>
          <p:cNvSpPr txBox="1">
            <a:spLocks noChangeArrowheads="1"/>
          </p:cNvSpPr>
          <p:nvPr/>
        </p:nvSpPr>
        <p:spPr bwMode="auto">
          <a:xfrm>
            <a:off x="304800" y="2513013"/>
            <a:ext cx="1270000" cy="915987"/>
          </a:xfrm>
          <a:prstGeom prst="rect">
            <a:avLst/>
          </a:prstGeom>
          <a:noFill/>
          <a:ln w="9525">
            <a:noFill/>
            <a:miter lim="800000"/>
            <a:headEnd/>
            <a:tailEnd/>
          </a:ln>
        </p:spPr>
        <p:txBody>
          <a:bodyPr wrap="none">
            <a:prstTxWarp prst="textNoShape">
              <a:avLst/>
            </a:prstTxWarp>
            <a:spAutoFit/>
          </a:bodyPr>
          <a:lstStyle/>
          <a:p>
            <a:pPr algn="ctr"/>
            <a:r>
              <a:rPr lang="en-US" dirty="0"/>
              <a:t>Microarray </a:t>
            </a:r>
          </a:p>
          <a:p>
            <a:pPr algn="ctr"/>
            <a:r>
              <a:rPr lang="en-US" dirty="0"/>
              <a:t>expression </a:t>
            </a:r>
          </a:p>
          <a:p>
            <a:pPr algn="ctr"/>
            <a:r>
              <a:rPr lang="en-US" dirty="0"/>
              <a:t>profiles</a:t>
            </a:r>
          </a:p>
        </p:txBody>
      </p:sp>
      <p:sp>
        <p:nvSpPr>
          <p:cNvPr id="32775" name="TextBox 7"/>
          <p:cNvSpPr txBox="1">
            <a:spLocks noChangeArrowheads="1"/>
          </p:cNvSpPr>
          <p:nvPr/>
        </p:nvSpPr>
        <p:spPr bwMode="auto">
          <a:xfrm>
            <a:off x="7584258" y="6396335"/>
            <a:ext cx="1559742" cy="400110"/>
          </a:xfrm>
          <a:prstGeom prst="rect">
            <a:avLst/>
          </a:prstGeom>
          <a:noFill/>
          <a:ln w="9525">
            <a:noFill/>
            <a:miter lim="800000"/>
            <a:headEnd/>
            <a:tailEnd/>
          </a:ln>
        </p:spPr>
        <p:txBody>
          <a:bodyPr wrap="none">
            <a:prstTxWarp prst="textNoShape">
              <a:avLst/>
            </a:prstTxWarp>
            <a:spAutoFit/>
          </a:bodyPr>
          <a:lstStyle/>
          <a:p>
            <a:r>
              <a:rPr lang="en-US" sz="2000" dirty="0"/>
              <a:t>Keith </a:t>
            </a:r>
            <a:r>
              <a:rPr lang="en-US" sz="2000" dirty="0" err="1"/>
              <a:t>Slotkin</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62000" y="228600"/>
            <a:ext cx="7772400" cy="1143000"/>
          </a:xfrm>
        </p:spPr>
        <p:txBody>
          <a:bodyPr/>
          <a:lstStyle/>
          <a:p>
            <a:pPr eaLnBrk="1" hangingPunct="1"/>
            <a:r>
              <a:rPr lang="en-US" sz="3600" dirty="0" err="1">
                <a:solidFill>
                  <a:srgbClr val="FFFFFF"/>
                </a:solidFill>
              </a:rPr>
              <a:t>Germline</a:t>
            </a:r>
            <a:r>
              <a:rPr lang="en-US" sz="3600" dirty="0">
                <a:solidFill>
                  <a:srgbClr val="FFFFFF"/>
                </a:solidFill>
              </a:rPr>
              <a:t> reprogramming in plants</a:t>
            </a:r>
          </a:p>
        </p:txBody>
      </p:sp>
      <p:pic>
        <p:nvPicPr>
          <p:cNvPr id="8" name="Picture 7"/>
          <p:cNvPicPr>
            <a:picLocks noChangeAspect="1"/>
          </p:cNvPicPr>
          <p:nvPr/>
        </p:nvPicPr>
        <p:blipFill>
          <a:blip r:embed="rId2"/>
          <a:stretch>
            <a:fillRect/>
          </a:stretch>
        </p:blipFill>
        <p:spPr>
          <a:xfrm>
            <a:off x="0" y="1314349"/>
            <a:ext cx="4191000" cy="5543651"/>
          </a:xfrm>
          <a:prstGeom prst="rect">
            <a:avLst/>
          </a:prstGeom>
        </p:spPr>
      </p:pic>
      <p:pic>
        <p:nvPicPr>
          <p:cNvPr id="9" name="Picture 8" descr="mgu_pollen.tif"/>
          <p:cNvPicPr>
            <a:picLocks noChangeAspect="1"/>
          </p:cNvPicPr>
          <p:nvPr/>
        </p:nvPicPr>
        <p:blipFill>
          <a:blip r:embed="rId3"/>
          <a:stretch>
            <a:fillRect/>
          </a:stretch>
        </p:blipFill>
        <p:spPr>
          <a:xfrm>
            <a:off x="5105400" y="2074999"/>
            <a:ext cx="3429000" cy="3563801"/>
          </a:xfrm>
          <a:prstGeom prst="rect">
            <a:avLst/>
          </a:prstGeom>
        </p:spPr>
      </p:pic>
      <p:sp>
        <p:nvSpPr>
          <p:cNvPr id="6" name="TextBox 5"/>
          <p:cNvSpPr txBox="1"/>
          <p:nvPr/>
        </p:nvSpPr>
        <p:spPr>
          <a:xfrm>
            <a:off x="7713087" y="6336268"/>
            <a:ext cx="1430913" cy="369332"/>
          </a:xfrm>
          <a:prstGeom prst="rect">
            <a:avLst/>
          </a:prstGeom>
          <a:noFill/>
        </p:spPr>
        <p:txBody>
          <a:bodyPr wrap="none" rtlCol="0">
            <a:spAutoFit/>
          </a:bodyPr>
          <a:lstStyle/>
          <a:p>
            <a:r>
              <a:rPr lang="en-US" dirty="0">
                <a:solidFill>
                  <a:srgbClr val="FFFFFF"/>
                </a:solidFill>
              </a:rPr>
              <a:t>Filipe Borges</a:t>
            </a:r>
          </a:p>
        </p:txBody>
      </p:sp>
    </p:spTree>
    <p:extLst>
      <p:ext uri="{BB962C8B-B14F-4D97-AF65-F5344CB8AC3E}">
        <p14:creationId xmlns:p14="http://schemas.microsoft.com/office/powerpoint/2010/main" val="3797448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5538" name="Picture 2" descr="/Users/martiens/Desktop/temporary/newest stuff/Slotkin Cell/pollen08_R3D_D3D_VOL3.mpg">
            <a:hlinkClick r:id="" action="ppaction://media"/>
          </p:cNvPr>
          <p:cNvPicPr/>
          <p:nvPr>
            <a:videoFile r:link="rId2"/>
            <p:extLst>
              <p:ext uri="{DAA4B4D4-6D71-4841-9C94-3DE7FCFB9230}">
                <p14:media xmlns:p14="http://schemas.microsoft.com/office/powerpoint/2010/main" r:link="rId1"/>
              </p:ext>
            </p:extLst>
          </p:nvPr>
        </p:nvPicPr>
        <p:blipFill>
          <a:blip r:embed="rId6"/>
          <a:srcRect/>
          <a:stretch>
            <a:fillRect/>
          </a:stretch>
        </p:blipFill>
        <p:spPr bwMode="auto">
          <a:xfrm>
            <a:off x="533400" y="2819400"/>
            <a:ext cx="3124200" cy="3124200"/>
          </a:xfrm>
          <a:prstGeom prst="rect">
            <a:avLst/>
          </a:prstGeom>
          <a:noFill/>
          <a:ln w="9525">
            <a:noFill/>
            <a:miter lim="800000"/>
            <a:headEnd/>
            <a:tailEnd/>
          </a:ln>
        </p:spPr>
      </p:pic>
      <p:sp>
        <p:nvSpPr>
          <p:cNvPr id="65539" name="Rectangle 3"/>
          <p:cNvSpPr>
            <a:spLocks noGrp="1" noChangeArrowheads="1"/>
          </p:cNvSpPr>
          <p:nvPr>
            <p:ph type="title"/>
          </p:nvPr>
        </p:nvSpPr>
        <p:spPr>
          <a:xfrm>
            <a:off x="685800" y="596900"/>
            <a:ext cx="7772400" cy="1143000"/>
          </a:xfrm>
        </p:spPr>
        <p:txBody>
          <a:bodyPr/>
          <a:lstStyle/>
          <a:p>
            <a:pPr eaLnBrk="1" hangingPunct="1"/>
            <a:r>
              <a:rPr lang="en-US" sz="3200" dirty="0">
                <a:solidFill>
                  <a:schemeClr val="bg1"/>
                </a:solidFill>
              </a:rPr>
              <a:t>DDM1 is expressed in sperm cells, but not in the vegetative nucleus</a:t>
            </a:r>
          </a:p>
        </p:txBody>
      </p:sp>
      <p:sp>
        <p:nvSpPr>
          <p:cNvPr id="65540" name="Text Box 4"/>
          <p:cNvSpPr txBox="1">
            <a:spLocks noChangeArrowheads="1"/>
          </p:cNvSpPr>
          <p:nvPr/>
        </p:nvSpPr>
        <p:spPr bwMode="auto">
          <a:xfrm>
            <a:off x="1981200" y="1905000"/>
            <a:ext cx="679450" cy="366713"/>
          </a:xfrm>
          <a:prstGeom prst="rect">
            <a:avLst/>
          </a:prstGeom>
          <a:noFill/>
          <a:ln w="9525">
            <a:noFill/>
            <a:miter lim="800000"/>
            <a:headEnd/>
            <a:tailEnd/>
          </a:ln>
        </p:spPr>
        <p:txBody>
          <a:bodyPr wrap="none">
            <a:prstTxWarp prst="textNoShape">
              <a:avLst/>
            </a:prstTxWarp>
            <a:spAutoFit/>
          </a:bodyPr>
          <a:lstStyle/>
          <a:p>
            <a:r>
              <a:rPr lang="en-US">
                <a:solidFill>
                  <a:schemeClr val="bg1"/>
                </a:solidFill>
              </a:rPr>
              <a:t>DNA</a:t>
            </a:r>
          </a:p>
        </p:txBody>
      </p:sp>
      <p:sp>
        <p:nvSpPr>
          <p:cNvPr id="65541" name="Text Box 5"/>
          <p:cNvSpPr txBox="1">
            <a:spLocks noChangeArrowheads="1"/>
          </p:cNvSpPr>
          <p:nvPr/>
        </p:nvSpPr>
        <p:spPr bwMode="auto">
          <a:xfrm>
            <a:off x="5105400" y="1981200"/>
            <a:ext cx="13716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chemeClr val="bg1"/>
                </a:solidFill>
              </a:rPr>
              <a:t>DDM1-GFP</a:t>
            </a:r>
          </a:p>
        </p:txBody>
      </p:sp>
      <p:sp>
        <p:nvSpPr>
          <p:cNvPr id="65542" name="Line 6"/>
          <p:cNvSpPr>
            <a:spLocks noChangeShapeType="1"/>
          </p:cNvSpPr>
          <p:nvPr/>
        </p:nvSpPr>
        <p:spPr bwMode="auto">
          <a:xfrm flipV="1">
            <a:off x="1676400" y="4648200"/>
            <a:ext cx="228600" cy="1219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65543" name="Line 7"/>
          <p:cNvSpPr>
            <a:spLocks noChangeShapeType="1"/>
          </p:cNvSpPr>
          <p:nvPr/>
        </p:nvSpPr>
        <p:spPr bwMode="auto">
          <a:xfrm flipV="1">
            <a:off x="1387475" y="4991100"/>
            <a:ext cx="457200" cy="1219200"/>
          </a:xfrm>
          <a:prstGeom prst="line">
            <a:avLst/>
          </a:prstGeom>
          <a:noFill/>
          <a:ln w="9525">
            <a:solidFill>
              <a:schemeClr val="bg1"/>
            </a:solidFill>
            <a:round/>
            <a:headEnd/>
            <a:tailEnd type="triangle" w="med" len="med"/>
          </a:ln>
        </p:spPr>
        <p:txBody>
          <a:bodyPr wrap="none" anchor="ctr">
            <a:prstTxWarp prst="textNoShape">
              <a:avLst/>
            </a:prstTxWarp>
          </a:bodyPr>
          <a:lstStyle/>
          <a:p>
            <a:endParaRPr lang="en-US"/>
          </a:p>
        </p:txBody>
      </p:sp>
      <p:sp>
        <p:nvSpPr>
          <p:cNvPr id="65544" name="Line 8"/>
          <p:cNvSpPr>
            <a:spLocks noChangeShapeType="1"/>
          </p:cNvSpPr>
          <p:nvPr/>
        </p:nvSpPr>
        <p:spPr bwMode="auto">
          <a:xfrm flipV="1">
            <a:off x="1676400" y="4648200"/>
            <a:ext cx="457200" cy="1219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65545" name="Line 9"/>
          <p:cNvSpPr>
            <a:spLocks noChangeShapeType="1"/>
          </p:cNvSpPr>
          <p:nvPr/>
        </p:nvSpPr>
        <p:spPr bwMode="auto">
          <a:xfrm flipH="1" flipV="1">
            <a:off x="2667000" y="4648200"/>
            <a:ext cx="228600" cy="1219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65546" name="Text Box 10"/>
          <p:cNvSpPr txBox="1">
            <a:spLocks noChangeArrowheads="1"/>
          </p:cNvSpPr>
          <p:nvPr/>
        </p:nvSpPr>
        <p:spPr bwMode="auto">
          <a:xfrm>
            <a:off x="800100" y="5867400"/>
            <a:ext cx="1257300" cy="366713"/>
          </a:xfrm>
          <a:prstGeom prst="rect">
            <a:avLst/>
          </a:prstGeom>
          <a:noFill/>
          <a:ln w="9525">
            <a:noFill/>
            <a:miter lim="800000"/>
            <a:headEnd/>
            <a:tailEnd/>
          </a:ln>
        </p:spPr>
        <p:txBody>
          <a:bodyPr wrap="none">
            <a:prstTxWarp prst="textNoShape">
              <a:avLst/>
            </a:prstTxWarp>
            <a:spAutoFit/>
          </a:bodyPr>
          <a:lstStyle/>
          <a:p>
            <a:r>
              <a:rPr lang="en-US">
                <a:solidFill>
                  <a:schemeClr val="bg1"/>
                </a:solidFill>
              </a:rPr>
              <a:t>Sperm cells</a:t>
            </a:r>
          </a:p>
        </p:txBody>
      </p:sp>
      <p:sp>
        <p:nvSpPr>
          <p:cNvPr id="65547" name="Text Box 11"/>
          <p:cNvSpPr txBox="1">
            <a:spLocks noChangeArrowheads="1"/>
          </p:cNvSpPr>
          <p:nvPr/>
        </p:nvSpPr>
        <p:spPr bwMode="auto">
          <a:xfrm>
            <a:off x="2276475" y="5867400"/>
            <a:ext cx="1171575" cy="646113"/>
          </a:xfrm>
          <a:prstGeom prst="rect">
            <a:avLst/>
          </a:prstGeom>
          <a:noFill/>
          <a:ln w="9525">
            <a:noFill/>
            <a:miter lim="800000"/>
            <a:headEnd/>
            <a:tailEnd/>
          </a:ln>
        </p:spPr>
        <p:txBody>
          <a:bodyPr wrap="none">
            <a:prstTxWarp prst="textNoShape">
              <a:avLst/>
            </a:prstTxWarp>
            <a:spAutoFit/>
          </a:bodyPr>
          <a:lstStyle/>
          <a:p>
            <a:r>
              <a:rPr lang="en-US">
                <a:solidFill>
                  <a:schemeClr val="bg1"/>
                </a:solidFill>
              </a:rPr>
              <a:t>Vegetative </a:t>
            </a:r>
          </a:p>
          <a:p>
            <a:r>
              <a:rPr lang="en-US">
                <a:solidFill>
                  <a:schemeClr val="bg1"/>
                </a:solidFill>
              </a:rPr>
              <a:t>nucleus</a:t>
            </a:r>
          </a:p>
        </p:txBody>
      </p:sp>
      <p:pic>
        <p:nvPicPr>
          <p:cNvPr id="65548" name="Picture 12" descr="/Users/martiens/Desktop/temporary/newest stuff/Slotkin Cell/Slotkin supplemental movie 1mpg.mpg">
            <a:hlinkClick r:id="" action="ppaction://media"/>
          </p:cNvPr>
          <p:cNvPicPr/>
          <p:nvPr>
            <a:videoFile r:link="rId4"/>
            <p:extLst>
              <p:ext uri="{DAA4B4D4-6D71-4841-9C94-3DE7FCFB9230}">
                <p14:media xmlns:p14="http://schemas.microsoft.com/office/powerpoint/2010/main" r:link="rId3"/>
              </p:ext>
            </p:extLst>
          </p:nvPr>
        </p:nvPicPr>
        <p:blipFill>
          <a:blip r:embed="rId7"/>
          <a:srcRect/>
          <a:stretch>
            <a:fillRect/>
          </a:stretch>
        </p:blipFill>
        <p:spPr bwMode="auto">
          <a:xfrm>
            <a:off x="4495800" y="2514600"/>
            <a:ext cx="3352800" cy="3352800"/>
          </a:xfrm>
          <a:prstGeom prst="rect">
            <a:avLst/>
          </a:prstGeom>
          <a:noFill/>
          <a:ln w="9525">
            <a:noFill/>
            <a:miter lim="800000"/>
            <a:headEnd/>
            <a:tailEnd/>
          </a:ln>
        </p:spPr>
      </p:pic>
      <p:sp>
        <p:nvSpPr>
          <p:cNvPr id="65549" name="Text Box 13"/>
          <p:cNvSpPr txBox="1">
            <a:spLocks noChangeArrowheads="1"/>
          </p:cNvSpPr>
          <p:nvPr/>
        </p:nvSpPr>
        <p:spPr bwMode="auto">
          <a:xfrm>
            <a:off x="6788150" y="1981200"/>
            <a:ext cx="679450" cy="366713"/>
          </a:xfrm>
          <a:prstGeom prst="rect">
            <a:avLst/>
          </a:prstGeom>
          <a:noFill/>
          <a:ln w="9525">
            <a:noFill/>
            <a:miter lim="800000"/>
            <a:headEnd/>
            <a:tailEnd/>
          </a:ln>
        </p:spPr>
        <p:txBody>
          <a:bodyPr wrap="none">
            <a:prstTxWarp prst="textNoShape">
              <a:avLst/>
            </a:prstTxWarp>
            <a:spAutoFit/>
          </a:bodyPr>
          <a:lstStyle/>
          <a:p>
            <a:r>
              <a:rPr lang="en-US">
                <a:solidFill>
                  <a:schemeClr val="bg1"/>
                </a:solidFill>
              </a:rPr>
              <a:t>DNA</a:t>
            </a:r>
          </a:p>
        </p:txBody>
      </p:sp>
      <p:sp>
        <p:nvSpPr>
          <p:cNvPr id="65550" name="TextBox 13"/>
          <p:cNvSpPr txBox="1">
            <a:spLocks noChangeArrowheads="1"/>
          </p:cNvSpPr>
          <p:nvPr/>
        </p:nvSpPr>
        <p:spPr bwMode="auto">
          <a:xfrm>
            <a:off x="6689725" y="6400800"/>
            <a:ext cx="2378075" cy="369888"/>
          </a:xfrm>
          <a:prstGeom prst="rect">
            <a:avLst/>
          </a:prstGeom>
          <a:noFill/>
          <a:ln w="9525">
            <a:noFill/>
            <a:miter lim="800000"/>
            <a:headEnd/>
            <a:tailEnd/>
          </a:ln>
        </p:spPr>
        <p:txBody>
          <a:bodyPr wrap="none">
            <a:prstTxWarp prst="textNoShape">
              <a:avLst/>
            </a:prstTxWarp>
            <a:spAutoFit/>
          </a:bodyPr>
          <a:lstStyle/>
          <a:p>
            <a:r>
              <a:rPr lang="en-US">
                <a:solidFill>
                  <a:schemeClr val="bg1"/>
                </a:solidFill>
              </a:rPr>
              <a:t>Slotkin et al., Cell 2009</a:t>
            </a:r>
          </a:p>
        </p:txBody>
      </p:sp>
    </p:spTree>
    <p:extLst>
      <p:ext uri="{BB962C8B-B14F-4D97-AF65-F5344CB8AC3E}">
        <p14:creationId xmlns:p14="http://schemas.microsoft.com/office/powerpoint/2010/main" val="387588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5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55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5538"/>
                                        </p:tgtEl>
                                      </p:cBhvr>
                                    </p:cmd>
                                  </p:childTnLst>
                                </p:cTn>
                              </p:par>
                            </p:childTnLst>
                          </p:cTn>
                        </p:par>
                      </p:childTnLst>
                    </p:cTn>
                  </p:par>
                </p:childTnLst>
              </p:cTn>
              <p:nextCondLst>
                <p:cond evt="onClick" delay="0">
                  <p:tgtEl>
                    <p:spTgt spid="65538"/>
                  </p:tgtEl>
                </p:cond>
              </p:nextCondLst>
            </p:seq>
            <p:video>
              <p:cMediaNode>
                <p:cTn id="12" fill="hold" display="0">
                  <p:stCondLst>
                    <p:cond delay="indefinite"/>
                  </p:stCondLst>
                  <p:endCondLst>
                    <p:cond evt="onNext" delay="0">
                      <p:tgtEl>
                        <p:sldTgt/>
                      </p:tgtEl>
                    </p:cond>
                    <p:cond evt="onPrev" delay="0">
                      <p:tgtEl>
                        <p:sldTgt/>
                      </p:tgtEl>
                    </p:cond>
                  </p:endCondLst>
                </p:cTn>
                <p:tgtEl>
                  <p:spTgt spid="6553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866" name="Picture 2" descr="Figure 7.pdf                                                   0010F995 MethylMac                      C26A54E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05000" y="1447800"/>
            <a:ext cx="5257800" cy="5029200"/>
          </a:xfrm>
          <a:prstGeom prst="rect">
            <a:avLst/>
          </a:prstGeom>
          <a:noFill/>
          <a:ln w="9525">
            <a:noFill/>
            <a:miter lim="800000"/>
            <a:headEnd/>
            <a:tailEnd/>
          </a:ln>
        </p:spPr>
      </p:pic>
      <p:sp>
        <p:nvSpPr>
          <p:cNvPr id="36867" name="Rectangle 3"/>
          <p:cNvSpPr>
            <a:spLocks noGrp="1" noChangeArrowheads="1"/>
          </p:cNvSpPr>
          <p:nvPr>
            <p:ph type="title"/>
          </p:nvPr>
        </p:nvSpPr>
        <p:spPr/>
        <p:txBody>
          <a:bodyPr/>
          <a:lstStyle/>
          <a:p>
            <a:pPr eaLnBrk="1" hangingPunct="1"/>
            <a:r>
              <a:rPr lang="en-US" sz="3200" dirty="0">
                <a:solidFill>
                  <a:schemeClr val="bg1"/>
                </a:solidFill>
              </a:rPr>
              <a:t>Small RNA generated in pollen accumulates in sperm cells</a:t>
            </a:r>
          </a:p>
        </p:txBody>
      </p:sp>
      <p:sp>
        <p:nvSpPr>
          <p:cNvPr id="2" name="TextBox 1"/>
          <p:cNvSpPr txBox="1"/>
          <p:nvPr/>
        </p:nvSpPr>
        <p:spPr>
          <a:xfrm>
            <a:off x="6477000" y="6248400"/>
            <a:ext cx="2621105" cy="400110"/>
          </a:xfrm>
          <a:prstGeom prst="rect">
            <a:avLst/>
          </a:prstGeom>
          <a:noFill/>
        </p:spPr>
        <p:txBody>
          <a:bodyPr wrap="none" rtlCol="0">
            <a:spAutoFit/>
          </a:bodyPr>
          <a:lstStyle/>
          <a:p>
            <a:r>
              <a:rPr lang="en-US" sz="2000" dirty="0" err="1">
                <a:solidFill>
                  <a:schemeClr val="bg1"/>
                </a:solidFill>
              </a:rPr>
              <a:t>Slotkin</a:t>
            </a:r>
            <a:r>
              <a:rPr lang="en-US" sz="2000" dirty="0">
                <a:solidFill>
                  <a:schemeClr val="bg1"/>
                </a:solidFill>
              </a:rPr>
              <a:t> et al., </a:t>
            </a:r>
            <a:r>
              <a:rPr lang="en-US" sz="2000" i="1" dirty="0">
                <a:solidFill>
                  <a:schemeClr val="bg1"/>
                </a:solidFill>
              </a:rPr>
              <a:t>Cell</a:t>
            </a:r>
            <a:r>
              <a:rPr lang="en-US" sz="2000" dirty="0">
                <a:solidFill>
                  <a:schemeClr val="bg1"/>
                </a:solidFill>
              </a:rPr>
              <a:t> 2009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ABSTRACT.pdf"/>
          <p:cNvPicPr>
            <a:picLocks noChangeAspect="1"/>
          </p:cNvPicPr>
          <p:nvPr/>
        </p:nvPicPr>
        <p:blipFill>
          <a:blip r:embed="rId2"/>
          <a:stretch>
            <a:fillRect/>
          </a:stretch>
        </p:blipFill>
        <p:spPr>
          <a:xfrm>
            <a:off x="613128" y="54067"/>
            <a:ext cx="7768872" cy="6499133"/>
          </a:xfrm>
          <a:prstGeom prst="rect">
            <a:avLst/>
          </a:prstGeom>
        </p:spPr>
      </p:pic>
      <p:sp>
        <p:nvSpPr>
          <p:cNvPr id="2" name="TextBox 1"/>
          <p:cNvSpPr txBox="1"/>
          <p:nvPr/>
        </p:nvSpPr>
        <p:spPr>
          <a:xfrm>
            <a:off x="6715819" y="6477000"/>
            <a:ext cx="2428181" cy="369332"/>
          </a:xfrm>
          <a:prstGeom prst="rect">
            <a:avLst/>
          </a:prstGeom>
          <a:noFill/>
        </p:spPr>
        <p:txBody>
          <a:bodyPr wrap="none" rtlCol="0">
            <a:spAutoFit/>
          </a:bodyPr>
          <a:lstStyle/>
          <a:p>
            <a:r>
              <a:rPr lang="en-US" dirty="0" err="1"/>
              <a:t>Calarco</a:t>
            </a:r>
            <a:r>
              <a:rPr lang="en-US" dirty="0"/>
              <a:t> et al., </a:t>
            </a:r>
            <a:r>
              <a:rPr lang="en-US" i="1" dirty="0"/>
              <a:t>Cell</a:t>
            </a:r>
            <a:r>
              <a:rPr lang="en-US" dirty="0"/>
              <a:t> 2012</a:t>
            </a:r>
          </a:p>
        </p:txBody>
      </p:sp>
    </p:spTree>
    <p:extLst>
      <p:ext uri="{BB962C8B-B14F-4D97-AF65-F5344CB8AC3E}">
        <p14:creationId xmlns:p14="http://schemas.microsoft.com/office/powerpoint/2010/main" val="3622632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6200" y="1981200"/>
            <a:ext cx="5134241" cy="3218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842" name="Group 9"/>
          <p:cNvGrpSpPr>
            <a:grpSpLocks/>
          </p:cNvGrpSpPr>
          <p:nvPr/>
        </p:nvGrpSpPr>
        <p:grpSpPr bwMode="auto">
          <a:xfrm>
            <a:off x="5078760" y="2167681"/>
            <a:ext cx="3644429" cy="2866430"/>
            <a:chOff x="7222480" y="2644551"/>
            <a:chExt cx="5184576" cy="4077086"/>
          </a:xfrm>
        </p:grpSpPr>
        <p:pic>
          <p:nvPicPr>
            <p:cNvPr id="35847"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46616" y="4588768"/>
              <a:ext cx="3960440" cy="213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8" name="Pictur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222480" y="2644551"/>
              <a:ext cx="5112568" cy="2018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5843" name="Rectangle 7"/>
          <p:cNvSpPr>
            <a:spLocks noChangeArrowheads="1"/>
          </p:cNvSpPr>
          <p:nvPr/>
        </p:nvSpPr>
        <p:spPr bwMode="auto">
          <a:xfrm>
            <a:off x="7053337" y="5306467"/>
            <a:ext cx="504414" cy="24958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64291" tIns="32146" rIns="64291" bIns="32146">
            <a:spAutoFit/>
          </a:bodyPr>
          <a:lstStyle/>
          <a:p>
            <a:r>
              <a:rPr lang="en-US" sz="1200" i="1">
                <a:solidFill>
                  <a:srgbClr val="D77775"/>
                </a:solidFill>
              </a:rPr>
              <a:t>sense</a:t>
            </a:r>
          </a:p>
        </p:txBody>
      </p:sp>
      <p:sp>
        <p:nvSpPr>
          <p:cNvPr id="35844" name="Rectangle 8"/>
          <p:cNvSpPr>
            <a:spLocks noChangeArrowheads="1"/>
          </p:cNvSpPr>
          <p:nvPr/>
        </p:nvSpPr>
        <p:spPr bwMode="auto">
          <a:xfrm>
            <a:off x="7558980" y="5306467"/>
            <a:ext cx="743813" cy="24958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64291" tIns="32146" rIns="64291" bIns="32146">
            <a:spAutoFit/>
          </a:bodyPr>
          <a:lstStyle/>
          <a:p>
            <a:r>
              <a:rPr lang="en-US" sz="1200" i="1">
                <a:solidFill>
                  <a:srgbClr val="372EFE"/>
                </a:solidFill>
              </a:rPr>
              <a:t>antisense</a:t>
            </a:r>
          </a:p>
        </p:txBody>
      </p:sp>
      <p:sp>
        <p:nvSpPr>
          <p:cNvPr id="35845" name="Rectangle 10"/>
          <p:cNvSpPr>
            <a:spLocks noChangeArrowheads="1"/>
          </p:cNvSpPr>
          <p:nvPr/>
        </p:nvSpPr>
        <p:spPr bwMode="auto">
          <a:xfrm>
            <a:off x="5851178" y="3331890"/>
            <a:ext cx="1252389" cy="43309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64291" tIns="32146" rIns="64291" bIns="32146">
            <a:spAutoFit/>
          </a:bodyPr>
          <a:lstStyle/>
          <a:p>
            <a:endParaRPr lang="en-US" sz="1200">
              <a:latin typeface="Arial" charset="0"/>
              <a:cs typeface="Arial" charset="0"/>
            </a:endParaRPr>
          </a:p>
          <a:p>
            <a:r>
              <a:rPr lang="en-US" sz="1200">
                <a:latin typeface="Arial" charset="0"/>
                <a:cs typeface="Arial" charset="0"/>
              </a:rPr>
              <a:t>21/22-nt siRNA</a:t>
            </a:r>
          </a:p>
        </p:txBody>
      </p:sp>
      <p:sp>
        <p:nvSpPr>
          <p:cNvPr id="2" name="Title 1"/>
          <p:cNvSpPr>
            <a:spLocks noGrp="1"/>
          </p:cNvSpPr>
          <p:nvPr>
            <p:ph type="title"/>
          </p:nvPr>
        </p:nvSpPr>
        <p:spPr/>
        <p:txBody>
          <a:bodyPr/>
          <a:lstStyle/>
          <a:p>
            <a:r>
              <a:rPr lang="en-US" sz="3200" dirty="0"/>
              <a:t>miR845 is very abundant in pollen and  triggers </a:t>
            </a:r>
            <a:r>
              <a:rPr lang="en-US" sz="3200" dirty="0" err="1"/>
              <a:t>easiRNA</a:t>
            </a:r>
            <a:endParaRPr lang="en-US" sz="3200" dirty="0"/>
          </a:p>
        </p:txBody>
      </p:sp>
      <p:sp>
        <p:nvSpPr>
          <p:cNvPr id="3" name="TextBox 2"/>
          <p:cNvSpPr txBox="1"/>
          <p:nvPr/>
        </p:nvSpPr>
        <p:spPr>
          <a:xfrm>
            <a:off x="7408287" y="6400800"/>
            <a:ext cx="1430913" cy="369332"/>
          </a:xfrm>
          <a:prstGeom prst="rect">
            <a:avLst/>
          </a:prstGeom>
          <a:noFill/>
        </p:spPr>
        <p:txBody>
          <a:bodyPr wrap="none" rtlCol="0">
            <a:spAutoFit/>
          </a:bodyPr>
          <a:lstStyle/>
          <a:p>
            <a:r>
              <a:rPr lang="en-US" dirty="0"/>
              <a:t>Filipe Borges</a:t>
            </a:r>
          </a:p>
        </p:txBody>
      </p:sp>
      <p:pic>
        <p:nvPicPr>
          <p:cNvPr id="12"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4674362">
            <a:off x="1534289" y="4356000"/>
            <a:ext cx="645770" cy="2921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397936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9261712">
            <a:off x="6158136" y="1078768"/>
            <a:ext cx="1889745" cy="4966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07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9118397">
            <a:off x="2109639" y="1065373"/>
            <a:ext cx="1065982" cy="4823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0723" name="Rectangle 3"/>
          <p:cNvSpPr>
            <a:spLocks/>
          </p:cNvSpPr>
          <p:nvPr/>
        </p:nvSpPr>
        <p:spPr bwMode="auto">
          <a:xfrm>
            <a:off x="1255738" y="2294142"/>
            <a:ext cx="132153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a:latin typeface="Arial" charset="0"/>
                <a:ea typeface="ＭＳ Ｐゴシック" charset="0"/>
                <a:cs typeface="ＭＳ Ｐゴシック" charset="0"/>
                <a:sym typeface="Arial" charset="0"/>
              </a:rPr>
              <a:t>Col-0 </a:t>
            </a:r>
          </a:p>
          <a:p>
            <a:r>
              <a:rPr lang="en-US">
                <a:latin typeface="Arial" charset="0"/>
                <a:ea typeface="ＭＳ Ｐゴシック" charset="0"/>
                <a:cs typeface="ＭＳ Ｐゴシック" charset="0"/>
                <a:sym typeface="Arial" charset="0"/>
              </a:rPr>
              <a:t>ath-miR845b</a:t>
            </a:r>
          </a:p>
        </p:txBody>
      </p:sp>
      <p:sp>
        <p:nvSpPr>
          <p:cNvPr id="30724" name="Rectangle 4"/>
          <p:cNvSpPr>
            <a:spLocks/>
          </p:cNvSpPr>
          <p:nvPr/>
        </p:nvSpPr>
        <p:spPr bwMode="auto">
          <a:xfrm>
            <a:off x="5179219" y="2365579"/>
            <a:ext cx="132153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a:latin typeface="Arial" charset="0"/>
                <a:ea typeface="ＭＳ Ｐゴシック" charset="0"/>
                <a:cs typeface="ＭＳ Ｐゴシック" charset="0"/>
                <a:sym typeface="Arial" charset="0"/>
              </a:rPr>
              <a:t>Ler-0 </a:t>
            </a:r>
          </a:p>
          <a:p>
            <a:r>
              <a:rPr lang="en-US">
                <a:latin typeface="Arial" charset="0"/>
                <a:ea typeface="ＭＳ Ｐゴシック" charset="0"/>
                <a:cs typeface="ＭＳ Ｐゴシック" charset="0"/>
                <a:sym typeface="Arial" charset="0"/>
              </a:rPr>
              <a:t>ath-miR845b</a:t>
            </a:r>
          </a:p>
        </p:txBody>
      </p:sp>
      <p:sp>
        <p:nvSpPr>
          <p:cNvPr id="30725" name="Rectangle 5"/>
          <p:cNvSpPr>
            <a:spLocks/>
          </p:cNvSpPr>
          <p:nvPr/>
        </p:nvSpPr>
        <p:spPr bwMode="auto">
          <a:xfrm>
            <a:off x="483320" y="5562600"/>
            <a:ext cx="40895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400">
                <a:latin typeface="Times New Roman Bold" charset="0"/>
                <a:ea typeface="ＭＳ Ｐゴシック" charset="0"/>
                <a:cs typeface="ＭＳ Ｐゴシック" charset="0"/>
                <a:sym typeface="Times New Roman Bold" charset="0"/>
              </a:rPr>
              <a:t>Col-0</a:t>
            </a:r>
          </a:p>
        </p:txBody>
      </p:sp>
      <p:sp>
        <p:nvSpPr>
          <p:cNvPr id="30726" name="Rectangle 6"/>
          <p:cNvSpPr>
            <a:spLocks/>
          </p:cNvSpPr>
          <p:nvPr/>
        </p:nvSpPr>
        <p:spPr bwMode="auto">
          <a:xfrm>
            <a:off x="491133" y="5821561"/>
            <a:ext cx="39510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400">
                <a:latin typeface="Times New Roman Bold" charset="0"/>
                <a:ea typeface="ＭＳ Ｐゴシック" charset="0"/>
                <a:cs typeface="ＭＳ Ｐゴシック" charset="0"/>
                <a:sym typeface="Times New Roman Bold" charset="0"/>
              </a:rPr>
              <a:t>Ler-0</a:t>
            </a:r>
          </a:p>
        </p:txBody>
      </p:sp>
      <p:pic>
        <p:nvPicPr>
          <p:cNvPr id="30727"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69789" y="5616744"/>
            <a:ext cx="4330898" cy="42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0728"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82828" y="5625674"/>
            <a:ext cx="2794992" cy="410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0729" name="Rectangle 9"/>
          <p:cNvSpPr>
            <a:spLocks/>
          </p:cNvSpPr>
          <p:nvPr/>
        </p:nvSpPr>
        <p:spPr bwMode="auto">
          <a:xfrm>
            <a:off x="1000125" y="5571530"/>
            <a:ext cx="8976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400">
                <a:latin typeface="Times New Roman" charset="0"/>
                <a:ea typeface="ＭＳ Ｐゴシック" charset="0"/>
                <a:cs typeface="ＭＳ Ｐゴシック" charset="0"/>
                <a:sym typeface="Times New Roman" charset="0"/>
              </a:rPr>
              <a:t>1</a:t>
            </a:r>
          </a:p>
        </p:txBody>
      </p:sp>
      <p:sp>
        <p:nvSpPr>
          <p:cNvPr id="30730" name="Rectangle 10"/>
          <p:cNvSpPr>
            <a:spLocks/>
          </p:cNvSpPr>
          <p:nvPr/>
        </p:nvSpPr>
        <p:spPr bwMode="auto">
          <a:xfrm>
            <a:off x="8295680" y="5571530"/>
            <a:ext cx="17953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400">
                <a:latin typeface="Times New Roman" charset="0"/>
                <a:ea typeface="ＭＳ Ｐゴシック" charset="0"/>
                <a:cs typeface="ＭＳ Ｐゴシック" charset="0"/>
                <a:sym typeface="Times New Roman" charset="0"/>
              </a:rPr>
              <a:t>99</a:t>
            </a:r>
          </a:p>
        </p:txBody>
      </p:sp>
      <p:sp>
        <p:nvSpPr>
          <p:cNvPr id="30731" name="Rectangle 11"/>
          <p:cNvSpPr>
            <a:spLocks/>
          </p:cNvSpPr>
          <p:nvPr/>
        </p:nvSpPr>
        <p:spPr bwMode="auto">
          <a:xfrm>
            <a:off x="8304609" y="5857280"/>
            <a:ext cx="179536"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400">
                <a:latin typeface="Times New Roman" charset="0"/>
                <a:ea typeface="ＭＳ Ｐゴシック" charset="0"/>
                <a:cs typeface="ＭＳ Ｐゴシック" charset="0"/>
                <a:sym typeface="Times New Roman" charset="0"/>
              </a:rPr>
              <a:t>99</a:t>
            </a:r>
          </a:p>
        </p:txBody>
      </p:sp>
      <p:sp>
        <p:nvSpPr>
          <p:cNvPr id="30732" name="Rectangle 12"/>
          <p:cNvSpPr>
            <a:spLocks/>
          </p:cNvSpPr>
          <p:nvPr/>
        </p:nvSpPr>
        <p:spPr bwMode="auto">
          <a:xfrm>
            <a:off x="1000125" y="5839420"/>
            <a:ext cx="8976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400">
                <a:latin typeface="Times New Roman" charset="0"/>
                <a:ea typeface="ＭＳ Ｐゴシック" charset="0"/>
                <a:cs typeface="ＭＳ Ｐゴシック" charset="0"/>
                <a:sym typeface="Times New Roman" charset="0"/>
              </a:rPr>
              <a:t>1</a:t>
            </a:r>
          </a:p>
        </p:txBody>
      </p:sp>
      <p:sp>
        <p:nvSpPr>
          <p:cNvPr id="2" name="Title 1"/>
          <p:cNvSpPr>
            <a:spLocks noGrp="1"/>
          </p:cNvSpPr>
          <p:nvPr>
            <p:ph type="title"/>
          </p:nvPr>
        </p:nvSpPr>
        <p:spPr/>
        <p:txBody>
          <a:bodyPr/>
          <a:lstStyle/>
          <a:p>
            <a:r>
              <a:rPr lang="en-US" sz="2400" i="1" dirty="0">
                <a:latin typeface="Arial" charset="0"/>
                <a:ea typeface="ＭＳ Ｐゴシック" charset="0"/>
                <a:cs typeface="ＭＳ Ｐゴシック" charset="0"/>
                <a:sym typeface="Arial" charset="0"/>
              </a:rPr>
              <a:t>MIR845b</a:t>
            </a:r>
            <a:r>
              <a:rPr lang="en-US" sz="2400" dirty="0">
                <a:latin typeface="Arial" charset="0"/>
                <a:ea typeface="ＭＳ Ｐゴシック" charset="0"/>
                <a:cs typeface="ＭＳ Ｐゴシック" charset="0"/>
                <a:sym typeface="Arial" charset="0"/>
              </a:rPr>
              <a:t> polymorphism blocks processing in some strains of Arabidopsis (</a:t>
            </a:r>
            <a:r>
              <a:rPr lang="en-US" sz="2400" dirty="0" err="1">
                <a:latin typeface="Arial" charset="0"/>
                <a:ea typeface="ＭＳ Ｐゴシック" charset="0"/>
                <a:cs typeface="ＭＳ Ｐゴシック" charset="0"/>
                <a:sym typeface="Arial" charset="0"/>
              </a:rPr>
              <a:t>Landsberg</a:t>
            </a:r>
            <a:r>
              <a:rPr lang="en-US" sz="2400" dirty="0">
                <a:latin typeface="Arial" charset="0"/>
                <a:ea typeface="ＭＳ Ｐゴシック" charset="0"/>
                <a:cs typeface="ＭＳ Ｐゴシック" charset="0"/>
                <a:sym typeface="Arial" charset="0"/>
              </a:rPr>
              <a:t> </a:t>
            </a:r>
            <a:r>
              <a:rPr lang="en-US" sz="2400" dirty="0" err="1">
                <a:latin typeface="Arial" charset="0"/>
                <a:ea typeface="ＭＳ Ｐゴシック" charset="0"/>
                <a:cs typeface="ＭＳ Ｐゴシック" charset="0"/>
                <a:sym typeface="Arial" charset="0"/>
              </a:rPr>
              <a:t>erecta</a:t>
            </a:r>
            <a:r>
              <a:rPr lang="en-US" sz="2400" dirty="0">
                <a:latin typeface="Arial" charset="0"/>
                <a:ea typeface="ＭＳ Ｐゴシック" charset="0"/>
                <a:cs typeface="ＭＳ Ｐゴシック" charset="0"/>
                <a:sym typeface="Arial" charset="0"/>
              </a:rPr>
              <a:t>)</a:t>
            </a:r>
            <a:br>
              <a:rPr lang="en-US" sz="2400" dirty="0">
                <a:latin typeface="Arial" charset="0"/>
                <a:ea typeface="ＭＳ Ｐゴシック" charset="0"/>
                <a:cs typeface="ＭＳ Ｐゴシック" charset="0"/>
                <a:sym typeface="Arial" charset="0"/>
              </a:rPr>
            </a:br>
            <a:endParaRPr lang="en-US" sz="2400" dirty="0"/>
          </a:p>
        </p:txBody>
      </p:sp>
      <p:sp>
        <p:nvSpPr>
          <p:cNvPr id="3" name="TextBox 2"/>
          <p:cNvSpPr txBox="1"/>
          <p:nvPr/>
        </p:nvSpPr>
        <p:spPr>
          <a:xfrm>
            <a:off x="2438400" y="5257800"/>
            <a:ext cx="300082" cy="369332"/>
          </a:xfrm>
          <a:prstGeom prst="rect">
            <a:avLst/>
          </a:prstGeom>
          <a:noFill/>
        </p:spPr>
        <p:txBody>
          <a:bodyPr wrap="none" rtlCol="0">
            <a:spAutoFit/>
          </a:bodyPr>
          <a:lstStyle/>
          <a:p>
            <a:r>
              <a:rPr lang="en-US" dirty="0"/>
              <a:t>*</a:t>
            </a:r>
          </a:p>
        </p:txBody>
      </p:sp>
      <p:sp>
        <p:nvSpPr>
          <p:cNvPr id="17" name="TextBox 16"/>
          <p:cNvSpPr txBox="1"/>
          <p:nvPr/>
        </p:nvSpPr>
        <p:spPr>
          <a:xfrm>
            <a:off x="6329318" y="3352800"/>
            <a:ext cx="300082" cy="369332"/>
          </a:xfrm>
          <a:prstGeom prst="rect">
            <a:avLst/>
          </a:prstGeom>
          <a:noFill/>
        </p:spPr>
        <p:txBody>
          <a:bodyPr wrap="none" rtlCol="0">
            <a:spAutoFit/>
          </a:bodyPr>
          <a:lstStyle/>
          <a:p>
            <a:r>
              <a:rPr lang="en-US" dirty="0"/>
              <a:t>*</a:t>
            </a:r>
          </a:p>
        </p:txBody>
      </p:sp>
      <p:sp>
        <p:nvSpPr>
          <p:cNvPr id="18" name="TextBox 17"/>
          <p:cNvSpPr txBox="1"/>
          <p:nvPr/>
        </p:nvSpPr>
        <p:spPr>
          <a:xfrm>
            <a:off x="7408287" y="6400800"/>
            <a:ext cx="1430913" cy="369332"/>
          </a:xfrm>
          <a:prstGeom prst="rect">
            <a:avLst/>
          </a:prstGeom>
          <a:noFill/>
        </p:spPr>
        <p:txBody>
          <a:bodyPr wrap="none" rtlCol="0">
            <a:spAutoFit/>
          </a:bodyPr>
          <a:lstStyle/>
          <a:p>
            <a:r>
              <a:rPr lang="en-US" dirty="0"/>
              <a:t>Filipe Borges</a:t>
            </a:r>
          </a:p>
        </p:txBody>
      </p:sp>
    </p:spTree>
    <p:extLst>
      <p:ext uri="{BB962C8B-B14F-4D97-AF65-F5344CB8AC3E}">
        <p14:creationId xmlns:p14="http://schemas.microsoft.com/office/powerpoint/2010/main" val="929857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807325" y="2462213"/>
            <a:ext cx="879475" cy="4027487"/>
            <a:chOff x="3691" y="1551"/>
            <a:chExt cx="554" cy="2537"/>
          </a:xfrm>
        </p:grpSpPr>
        <p:pic>
          <p:nvPicPr>
            <p:cNvPr id="27654" name="Picture 3" descr="cen180_met1_ddm1_.jpg                                          00051BE3Squasher                       BB6A21A2:"/>
            <p:cNvPicPr>
              <a:picLocks noChangeAspect="1" noChangeArrowheads="1"/>
            </p:cNvPicPr>
            <p:nvPr/>
          </p:nvPicPr>
          <p:blipFill>
            <a:blip r:embed="rId2" cstate="screen">
              <a:lum bright="-20000" contrast="2000"/>
              <a:extLst>
                <a:ext uri="{28A0092B-C50C-407E-A947-70E740481C1C}">
                  <a14:useLocalDpi xmlns:a14="http://schemas.microsoft.com/office/drawing/2010/main"/>
                </a:ext>
              </a:extLst>
            </a:blip>
            <a:srcRect/>
            <a:stretch>
              <a:fillRect/>
            </a:stretch>
          </p:blipFill>
          <p:spPr bwMode="auto">
            <a:xfrm>
              <a:off x="3691" y="1989"/>
              <a:ext cx="474" cy="2099"/>
            </a:xfrm>
            <a:prstGeom prst="rect">
              <a:avLst/>
            </a:prstGeom>
            <a:noFill/>
            <a:ln w="3175">
              <a:solidFill>
                <a:schemeClr val="tx1"/>
              </a:solidFill>
              <a:miter lim="800000"/>
              <a:headEnd/>
              <a:tailEnd/>
            </a:ln>
          </p:spPr>
        </p:pic>
        <p:sp>
          <p:nvSpPr>
            <p:cNvPr id="27655" name="Rectangle 4"/>
            <p:cNvSpPr>
              <a:spLocks noChangeArrowheads="1"/>
            </p:cNvSpPr>
            <p:nvPr/>
          </p:nvSpPr>
          <p:spPr bwMode="auto">
            <a:xfrm rot="-3007555">
              <a:off x="3781" y="1662"/>
              <a:ext cx="414" cy="192"/>
            </a:xfrm>
            <a:prstGeom prst="rect">
              <a:avLst/>
            </a:prstGeom>
            <a:noFill/>
            <a:ln w="9525">
              <a:noFill/>
              <a:miter lim="800000"/>
              <a:headEnd/>
              <a:tailEnd/>
            </a:ln>
          </p:spPr>
          <p:txBody>
            <a:bodyPr wrap="none">
              <a:prstTxWarp prst="textNoShape">
                <a:avLst/>
              </a:prstTxWarp>
              <a:spAutoFit/>
            </a:bodyPr>
            <a:lstStyle/>
            <a:p>
              <a:r>
                <a:rPr lang="en-US" sz="1400" b="1" i="1">
                  <a:latin typeface="Arial" charset="0"/>
                </a:rPr>
                <a:t>ddm1</a:t>
              </a:r>
            </a:p>
          </p:txBody>
        </p:sp>
        <p:sp>
          <p:nvSpPr>
            <p:cNvPr id="27656" name="Rectangle 5"/>
            <p:cNvSpPr>
              <a:spLocks noChangeArrowheads="1"/>
            </p:cNvSpPr>
            <p:nvPr/>
          </p:nvSpPr>
          <p:spPr bwMode="auto">
            <a:xfrm rot="-3000178">
              <a:off x="3960" y="1750"/>
              <a:ext cx="377" cy="192"/>
            </a:xfrm>
            <a:prstGeom prst="rect">
              <a:avLst/>
            </a:prstGeom>
            <a:noFill/>
            <a:ln w="9525">
              <a:noFill/>
              <a:miter lim="800000"/>
              <a:headEnd/>
              <a:tailEnd/>
            </a:ln>
          </p:spPr>
          <p:txBody>
            <a:bodyPr wrap="none">
              <a:prstTxWarp prst="textNoShape">
                <a:avLst/>
              </a:prstTxWarp>
              <a:spAutoFit/>
            </a:bodyPr>
            <a:lstStyle/>
            <a:p>
              <a:r>
                <a:rPr lang="en-US" sz="1400" b="1" i="1">
                  <a:latin typeface="Arial" charset="0"/>
                </a:rPr>
                <a:t>met1</a:t>
              </a:r>
            </a:p>
          </p:txBody>
        </p:sp>
        <p:sp>
          <p:nvSpPr>
            <p:cNvPr id="27657" name="Rectangle 6"/>
            <p:cNvSpPr>
              <a:spLocks noChangeArrowheads="1"/>
            </p:cNvSpPr>
            <p:nvPr/>
          </p:nvSpPr>
          <p:spPr bwMode="auto">
            <a:xfrm rot="-3000178">
              <a:off x="3667" y="1779"/>
              <a:ext cx="290" cy="192"/>
            </a:xfrm>
            <a:prstGeom prst="rect">
              <a:avLst/>
            </a:prstGeom>
            <a:noFill/>
            <a:ln w="9525">
              <a:noFill/>
              <a:miter lim="800000"/>
              <a:headEnd/>
              <a:tailEnd/>
            </a:ln>
          </p:spPr>
          <p:txBody>
            <a:bodyPr wrap="none">
              <a:prstTxWarp prst="textNoShape">
                <a:avLst/>
              </a:prstTxWarp>
              <a:spAutoFit/>
            </a:bodyPr>
            <a:lstStyle/>
            <a:p>
              <a:r>
                <a:rPr lang="en-US" sz="1400" b="1" i="1">
                  <a:latin typeface="Arial" charset="0"/>
                </a:rPr>
                <a:t>WT</a:t>
              </a:r>
            </a:p>
          </p:txBody>
        </p:sp>
      </p:grpSp>
      <p:sp>
        <p:nvSpPr>
          <p:cNvPr id="27651" name="Rectangle 7"/>
          <p:cNvSpPr>
            <a:spLocks noGrp="1" noChangeArrowheads="1"/>
          </p:cNvSpPr>
          <p:nvPr>
            <p:ph type="title"/>
          </p:nvPr>
        </p:nvSpPr>
        <p:spPr/>
        <p:txBody>
          <a:bodyPr/>
          <a:lstStyle/>
          <a:p>
            <a:pPr eaLnBrk="1" hangingPunct="1"/>
            <a:r>
              <a:rPr lang="en-US" sz="2800" i="1" dirty="0"/>
              <a:t>DDM1</a:t>
            </a:r>
            <a:r>
              <a:rPr lang="en-US" sz="2800" dirty="0"/>
              <a:t> and </a:t>
            </a:r>
            <a:r>
              <a:rPr lang="en-US" sz="2800" i="1" dirty="0"/>
              <a:t>MET1</a:t>
            </a:r>
            <a:r>
              <a:rPr lang="en-US" sz="2800" dirty="0"/>
              <a:t> maintain DNA methylation in plants (and mammals)</a:t>
            </a:r>
          </a:p>
        </p:txBody>
      </p:sp>
      <p:sp>
        <p:nvSpPr>
          <p:cNvPr id="27652" name="Rectangle 8"/>
          <p:cNvSpPr>
            <a:spLocks noGrp="1" noChangeArrowheads="1"/>
          </p:cNvSpPr>
          <p:nvPr>
            <p:ph type="body" idx="1"/>
          </p:nvPr>
        </p:nvSpPr>
        <p:spPr>
          <a:xfrm>
            <a:off x="2590800" y="1981200"/>
            <a:ext cx="5867400" cy="4114800"/>
          </a:xfrm>
        </p:spPr>
        <p:txBody>
          <a:bodyPr/>
          <a:lstStyle/>
          <a:p>
            <a:pPr eaLnBrk="1" hangingPunct="1"/>
            <a:r>
              <a:rPr lang="en-US" sz="2400" i="1" dirty="0"/>
              <a:t>DDM1 (decrease in DNA methylation1)</a:t>
            </a:r>
            <a:r>
              <a:rPr lang="en-US" sz="2400" dirty="0"/>
              <a:t> encodes a SWI2/SNF2 </a:t>
            </a:r>
            <a:r>
              <a:rPr lang="en-US" sz="2400" dirty="0" err="1"/>
              <a:t>ATPase</a:t>
            </a:r>
            <a:r>
              <a:rPr lang="en-US" sz="2400" dirty="0"/>
              <a:t> (Lsh1)</a:t>
            </a:r>
          </a:p>
          <a:p>
            <a:pPr eaLnBrk="1" hangingPunct="1"/>
            <a:endParaRPr lang="en-US" sz="2400" dirty="0"/>
          </a:p>
          <a:p>
            <a:pPr eaLnBrk="1" hangingPunct="1"/>
            <a:r>
              <a:rPr lang="en-US" sz="2400" i="1" dirty="0"/>
              <a:t>MET1 (ddm2)</a:t>
            </a:r>
            <a:r>
              <a:rPr lang="en-US" sz="2400" dirty="0"/>
              <a:t> encodes DNA </a:t>
            </a:r>
            <a:r>
              <a:rPr lang="en-US" sz="2400" dirty="0" err="1"/>
              <a:t>methyltransferase</a:t>
            </a:r>
            <a:r>
              <a:rPr lang="en-US" sz="2400" dirty="0"/>
              <a:t> (Dnmt1)</a:t>
            </a:r>
          </a:p>
          <a:p>
            <a:pPr eaLnBrk="1" hangingPunct="1"/>
            <a:endParaRPr lang="en-US" sz="2400" dirty="0"/>
          </a:p>
          <a:p>
            <a:pPr eaLnBrk="1" hangingPunct="1"/>
            <a:r>
              <a:rPr lang="en-US" sz="2400" dirty="0"/>
              <a:t>Both strongly effect expression of retrotransposons (endogenous retro-viruses)</a:t>
            </a:r>
          </a:p>
          <a:p>
            <a:pPr eaLnBrk="1" hangingPunct="1">
              <a:buFontTx/>
              <a:buNone/>
            </a:pPr>
            <a:endParaRPr lang="en-US" sz="2400" dirty="0"/>
          </a:p>
        </p:txBody>
      </p:sp>
      <p:pic>
        <p:nvPicPr>
          <p:cNvPr id="27653" name="Picture 9" descr="arabidopsis.jpg                                                00034C8A MethylMac                      BC2CE8E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1000" y="2438400"/>
            <a:ext cx="1778000" cy="41910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673" name="Line 1"/>
          <p:cNvSpPr>
            <a:spLocks noChangeShapeType="1"/>
          </p:cNvSpPr>
          <p:nvPr/>
        </p:nvSpPr>
        <p:spPr bwMode="auto">
          <a:xfrm>
            <a:off x="541363" y="1572815"/>
            <a:ext cx="6038701" cy="4465"/>
          </a:xfrm>
          <a:prstGeom prst="line">
            <a:avLst/>
          </a:prstGeom>
          <a:noFill/>
          <a:ln w="2540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solidFill>
                <a:schemeClr val="bg1"/>
              </a:solidFill>
            </a:endParaRPr>
          </a:p>
        </p:txBody>
      </p:sp>
      <p:pic>
        <p:nvPicPr>
          <p:cNvPr id="28674" name="Picture 2"/>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3182" y="3406751"/>
            <a:ext cx="2267025" cy="18908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8675" name="Picture 3"/>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1791" y="1660996"/>
            <a:ext cx="2371948" cy="1897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8676" name="Picture 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15480" y="1735782"/>
            <a:ext cx="1830586" cy="18127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8677" name="Picture 5"/>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16597" y="3575298"/>
            <a:ext cx="1830586" cy="1741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8678" name="Rectangle 6"/>
          <p:cNvSpPr>
            <a:spLocks/>
          </p:cNvSpPr>
          <p:nvPr/>
        </p:nvSpPr>
        <p:spPr bwMode="auto">
          <a:xfrm>
            <a:off x="505644" y="1727969"/>
            <a:ext cx="1875234" cy="1821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chemeClr val="tx1"/>
                </a:solidFill>
                <a:miter lim="800000"/>
                <a:headEnd/>
                <a:tailEnd/>
              </a14:hiddenLine>
            </a:ext>
          </a:extLst>
        </p:spPr>
        <p:txBody>
          <a:bodyPr lIns="0" tIns="0" rIns="0" bIns="0"/>
          <a:lstStyle/>
          <a:p>
            <a:endParaRPr lang="en-US">
              <a:solidFill>
                <a:schemeClr val="bg1"/>
              </a:solidFill>
            </a:endParaRPr>
          </a:p>
        </p:txBody>
      </p:sp>
      <p:sp>
        <p:nvSpPr>
          <p:cNvPr id="28679" name="Rectangle 7"/>
          <p:cNvSpPr>
            <a:spLocks/>
          </p:cNvSpPr>
          <p:nvPr/>
        </p:nvSpPr>
        <p:spPr bwMode="auto">
          <a:xfrm>
            <a:off x="505644" y="3567485"/>
            <a:ext cx="1875234" cy="1759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chemeClr val="tx1"/>
                </a:solidFill>
                <a:miter lim="800000"/>
                <a:headEnd/>
                <a:tailEnd/>
              </a14:hiddenLine>
            </a:ext>
          </a:extLst>
        </p:spPr>
        <p:txBody>
          <a:bodyPr lIns="0" tIns="0" rIns="0" bIns="0"/>
          <a:lstStyle/>
          <a:p>
            <a:endParaRPr lang="en-US">
              <a:solidFill>
                <a:schemeClr val="bg1"/>
              </a:solidFill>
            </a:endParaRPr>
          </a:p>
        </p:txBody>
      </p:sp>
      <p:sp>
        <p:nvSpPr>
          <p:cNvPr id="28680" name="Rectangle 8"/>
          <p:cNvSpPr>
            <a:spLocks/>
          </p:cNvSpPr>
          <p:nvPr/>
        </p:nvSpPr>
        <p:spPr bwMode="auto">
          <a:xfrm>
            <a:off x="442019" y="1720155"/>
            <a:ext cx="553641" cy="339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r>
              <a:rPr lang="en-US" sz="1900">
                <a:solidFill>
                  <a:schemeClr val="bg1"/>
                </a:solidFill>
                <a:latin typeface="Times New Roman" charset="0"/>
                <a:ea typeface="ＭＳ Ｐゴシック" charset="0"/>
                <a:cs typeface="ＭＳ Ｐゴシック" charset="0"/>
                <a:sym typeface="Times New Roman" charset="0"/>
              </a:rPr>
              <a:t>Col</a:t>
            </a:r>
          </a:p>
        </p:txBody>
      </p:sp>
      <p:sp>
        <p:nvSpPr>
          <p:cNvPr id="28681" name="Rectangle 9"/>
          <p:cNvSpPr>
            <a:spLocks/>
          </p:cNvSpPr>
          <p:nvPr/>
        </p:nvSpPr>
        <p:spPr bwMode="auto">
          <a:xfrm>
            <a:off x="2148706" y="1447800"/>
            <a:ext cx="2375297" cy="267891"/>
          </a:xfrm>
          <a:prstGeom prst="rect">
            <a:avLst/>
          </a:prstGeom>
          <a:solidFill>
            <a:srgbClr val="0000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r>
              <a:rPr lang="en-US" sz="1400" i="1">
                <a:solidFill>
                  <a:schemeClr val="bg1"/>
                </a:solidFill>
                <a:latin typeface="Arial Italic" charset="0"/>
                <a:ea typeface="ＭＳ Ｐゴシック" charset="0"/>
                <a:cs typeface="ＭＳ Ｐゴシック" charset="0"/>
                <a:sym typeface="Arial Italic" charset="0"/>
              </a:rPr>
              <a:t>UBQ10p::GFP-miR845b</a:t>
            </a:r>
          </a:p>
        </p:txBody>
      </p:sp>
      <p:sp>
        <p:nvSpPr>
          <p:cNvPr id="28682" name="Rectangle 10"/>
          <p:cNvSpPr>
            <a:spLocks/>
          </p:cNvSpPr>
          <p:nvPr/>
        </p:nvSpPr>
        <p:spPr bwMode="auto">
          <a:xfrm>
            <a:off x="2416597" y="1731317"/>
            <a:ext cx="1830586" cy="1821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chemeClr val="tx1"/>
                </a:solidFill>
                <a:miter lim="800000"/>
                <a:headEnd/>
                <a:tailEnd/>
              </a14:hiddenLine>
            </a:ext>
          </a:extLst>
        </p:spPr>
        <p:txBody>
          <a:bodyPr lIns="0" tIns="0" rIns="0" bIns="0"/>
          <a:lstStyle/>
          <a:p>
            <a:endParaRPr lang="en-US">
              <a:solidFill>
                <a:schemeClr val="bg1"/>
              </a:solidFill>
            </a:endParaRPr>
          </a:p>
        </p:txBody>
      </p:sp>
      <p:sp>
        <p:nvSpPr>
          <p:cNvPr id="28683" name="Rectangle 11"/>
          <p:cNvSpPr>
            <a:spLocks/>
          </p:cNvSpPr>
          <p:nvPr/>
        </p:nvSpPr>
        <p:spPr bwMode="auto">
          <a:xfrm>
            <a:off x="2416597" y="3565253"/>
            <a:ext cx="1830586" cy="1759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chemeClr val="tx1"/>
                </a:solidFill>
                <a:miter lim="800000"/>
                <a:headEnd/>
                <a:tailEnd/>
              </a14:hiddenLine>
            </a:ext>
          </a:extLst>
        </p:spPr>
        <p:txBody>
          <a:bodyPr lIns="0" tIns="0" rIns="0" bIns="0"/>
          <a:lstStyle/>
          <a:p>
            <a:endParaRPr lang="en-US">
              <a:solidFill>
                <a:schemeClr val="bg1"/>
              </a:solidFill>
            </a:endParaRPr>
          </a:p>
        </p:txBody>
      </p:sp>
      <p:pic>
        <p:nvPicPr>
          <p:cNvPr id="28684" name="Picture 1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80669" y="1743596"/>
            <a:ext cx="2375297" cy="1809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8685" name="Rectangle 13"/>
          <p:cNvSpPr>
            <a:spLocks/>
          </p:cNvSpPr>
          <p:nvPr/>
        </p:nvSpPr>
        <p:spPr bwMode="auto">
          <a:xfrm>
            <a:off x="484435" y="3541812"/>
            <a:ext cx="464344" cy="339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r>
              <a:rPr lang="en-US" sz="1900">
                <a:solidFill>
                  <a:schemeClr val="bg1"/>
                </a:solidFill>
                <a:latin typeface="Times New Roman" charset="0"/>
                <a:ea typeface="ＭＳ Ｐゴシック" charset="0"/>
                <a:cs typeface="ＭＳ Ｐゴシック" charset="0"/>
                <a:sym typeface="Times New Roman" charset="0"/>
              </a:rPr>
              <a:t>Ler</a:t>
            </a:r>
          </a:p>
        </p:txBody>
      </p:sp>
      <p:pic>
        <p:nvPicPr>
          <p:cNvPr id="28686" name="Pictur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282902" y="3573065"/>
            <a:ext cx="2375297" cy="1750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8687" name="Picture 15"/>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748611" y="1734666"/>
            <a:ext cx="2000250" cy="18037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8688" name="Rectangle 16"/>
          <p:cNvSpPr>
            <a:spLocks/>
          </p:cNvSpPr>
          <p:nvPr/>
        </p:nvSpPr>
        <p:spPr bwMode="auto">
          <a:xfrm>
            <a:off x="6731868" y="1452264"/>
            <a:ext cx="2268141" cy="267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400" i="1">
                <a:solidFill>
                  <a:schemeClr val="bg1"/>
                </a:solidFill>
                <a:latin typeface="Arial Italic" charset="0"/>
                <a:ea typeface="ＭＳ Ｐゴシック" charset="0"/>
                <a:cs typeface="ＭＳ Ｐゴシック" charset="0"/>
                <a:sym typeface="Arial Italic" charset="0"/>
              </a:rPr>
              <a:t>MGH3p::GFP-miR845b</a:t>
            </a:r>
          </a:p>
        </p:txBody>
      </p:sp>
      <p:sp>
        <p:nvSpPr>
          <p:cNvPr id="28689" name="Rectangle 17"/>
          <p:cNvSpPr>
            <a:spLocks/>
          </p:cNvSpPr>
          <p:nvPr/>
        </p:nvSpPr>
        <p:spPr bwMode="auto">
          <a:xfrm>
            <a:off x="532433" y="5073253"/>
            <a:ext cx="464344" cy="258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l"/>
            <a:r>
              <a:rPr lang="en-US" sz="1300">
                <a:solidFill>
                  <a:schemeClr val="bg1"/>
                </a:solidFill>
                <a:latin typeface="Arial" charset="0"/>
                <a:ea typeface="ＭＳ Ｐゴシック" charset="0"/>
                <a:cs typeface="ＭＳ Ｐゴシック" charset="0"/>
                <a:sym typeface="Arial" charset="0"/>
              </a:rPr>
              <a:t>GFP</a:t>
            </a:r>
          </a:p>
        </p:txBody>
      </p:sp>
      <p:pic>
        <p:nvPicPr>
          <p:cNvPr id="28690" name="Picture 18"/>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753076" y="3576414"/>
            <a:ext cx="2000250" cy="1741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8691" name="Rectangle 19"/>
          <p:cNvSpPr>
            <a:spLocks/>
          </p:cNvSpPr>
          <p:nvPr/>
        </p:nvSpPr>
        <p:spPr bwMode="auto">
          <a:xfrm>
            <a:off x="505644" y="1733550"/>
            <a:ext cx="1875234" cy="1812727"/>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solidFill>
                <a:schemeClr val="bg1"/>
              </a:solidFill>
            </a:endParaRPr>
          </a:p>
        </p:txBody>
      </p:sp>
      <p:sp>
        <p:nvSpPr>
          <p:cNvPr id="28692" name="Rectangle 20"/>
          <p:cNvSpPr>
            <a:spLocks/>
          </p:cNvSpPr>
          <p:nvPr/>
        </p:nvSpPr>
        <p:spPr bwMode="auto">
          <a:xfrm>
            <a:off x="505644" y="3573065"/>
            <a:ext cx="1875234" cy="1750219"/>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solidFill>
                <a:schemeClr val="bg1"/>
              </a:solidFill>
            </a:endParaRPr>
          </a:p>
        </p:txBody>
      </p:sp>
      <p:sp>
        <p:nvSpPr>
          <p:cNvPr id="28693" name="Rectangle 21"/>
          <p:cNvSpPr>
            <a:spLocks/>
          </p:cNvSpPr>
          <p:nvPr/>
        </p:nvSpPr>
        <p:spPr bwMode="auto">
          <a:xfrm>
            <a:off x="2416597" y="1733550"/>
            <a:ext cx="1839516" cy="1812727"/>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solidFill>
                <a:schemeClr val="bg1"/>
              </a:solidFill>
            </a:endParaRPr>
          </a:p>
        </p:txBody>
      </p:sp>
      <p:sp>
        <p:nvSpPr>
          <p:cNvPr id="28694" name="Rectangle 22"/>
          <p:cNvSpPr>
            <a:spLocks/>
          </p:cNvSpPr>
          <p:nvPr/>
        </p:nvSpPr>
        <p:spPr bwMode="auto">
          <a:xfrm>
            <a:off x="2416597" y="3573065"/>
            <a:ext cx="1839516" cy="1750219"/>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solidFill>
                <a:schemeClr val="bg1"/>
              </a:solidFill>
            </a:endParaRPr>
          </a:p>
        </p:txBody>
      </p:sp>
      <p:sp>
        <p:nvSpPr>
          <p:cNvPr id="28695" name="Rectangle 23"/>
          <p:cNvSpPr>
            <a:spLocks/>
          </p:cNvSpPr>
          <p:nvPr/>
        </p:nvSpPr>
        <p:spPr bwMode="auto">
          <a:xfrm>
            <a:off x="4291832" y="1733550"/>
            <a:ext cx="2366367" cy="1812727"/>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solidFill>
                <a:schemeClr val="bg1"/>
              </a:solidFill>
            </a:endParaRPr>
          </a:p>
        </p:txBody>
      </p:sp>
      <p:sp>
        <p:nvSpPr>
          <p:cNvPr id="28696" name="Rectangle 24"/>
          <p:cNvSpPr>
            <a:spLocks/>
          </p:cNvSpPr>
          <p:nvPr/>
        </p:nvSpPr>
        <p:spPr bwMode="auto">
          <a:xfrm>
            <a:off x="4291832" y="3573065"/>
            <a:ext cx="2366367" cy="1750219"/>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solidFill>
                <a:schemeClr val="bg1"/>
              </a:solidFill>
            </a:endParaRPr>
          </a:p>
        </p:txBody>
      </p:sp>
      <p:sp>
        <p:nvSpPr>
          <p:cNvPr id="28697" name="Rectangle 25"/>
          <p:cNvSpPr>
            <a:spLocks/>
          </p:cNvSpPr>
          <p:nvPr/>
        </p:nvSpPr>
        <p:spPr bwMode="auto">
          <a:xfrm>
            <a:off x="6711777" y="3573065"/>
            <a:ext cx="2044898" cy="1750219"/>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solidFill>
                <a:schemeClr val="bg1"/>
              </a:solidFill>
            </a:endParaRPr>
          </a:p>
        </p:txBody>
      </p:sp>
      <p:sp>
        <p:nvSpPr>
          <p:cNvPr id="28698" name="Rectangle 26"/>
          <p:cNvSpPr>
            <a:spLocks/>
          </p:cNvSpPr>
          <p:nvPr/>
        </p:nvSpPr>
        <p:spPr bwMode="auto">
          <a:xfrm>
            <a:off x="6711777" y="1733550"/>
            <a:ext cx="2044898" cy="1812727"/>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solidFill>
                <a:schemeClr val="bg1"/>
              </a:solidFill>
            </a:endParaRPr>
          </a:p>
        </p:txBody>
      </p:sp>
      <p:sp>
        <p:nvSpPr>
          <p:cNvPr id="40" name="TextBox 39"/>
          <p:cNvSpPr txBox="1"/>
          <p:nvPr/>
        </p:nvSpPr>
        <p:spPr>
          <a:xfrm>
            <a:off x="7713087" y="6336268"/>
            <a:ext cx="1430913" cy="369332"/>
          </a:xfrm>
          <a:prstGeom prst="rect">
            <a:avLst/>
          </a:prstGeom>
          <a:noFill/>
        </p:spPr>
        <p:txBody>
          <a:bodyPr wrap="none" rtlCol="0">
            <a:spAutoFit/>
          </a:bodyPr>
          <a:lstStyle/>
          <a:p>
            <a:r>
              <a:rPr lang="en-US" dirty="0">
                <a:solidFill>
                  <a:srgbClr val="FFFFFF"/>
                </a:solidFill>
              </a:rPr>
              <a:t>Filipe Borges</a:t>
            </a:r>
          </a:p>
        </p:txBody>
      </p:sp>
      <p:sp>
        <p:nvSpPr>
          <p:cNvPr id="3" name="Title 2"/>
          <p:cNvSpPr>
            <a:spLocks noGrp="1"/>
          </p:cNvSpPr>
          <p:nvPr>
            <p:ph type="title"/>
          </p:nvPr>
        </p:nvSpPr>
        <p:spPr>
          <a:xfrm>
            <a:off x="685800" y="304800"/>
            <a:ext cx="7772400" cy="1143000"/>
          </a:xfrm>
        </p:spPr>
        <p:txBody>
          <a:bodyPr/>
          <a:lstStyle/>
          <a:p>
            <a:r>
              <a:rPr lang="en-US" sz="2800" dirty="0">
                <a:solidFill>
                  <a:schemeClr val="bg1"/>
                </a:solidFill>
                <a:latin typeface="Arial" charset="0"/>
                <a:ea typeface="ＭＳ Ｐゴシック" charset="0"/>
                <a:cs typeface="ＭＳ Ｐゴシック" charset="0"/>
                <a:sym typeface="Arial" charset="0"/>
              </a:rPr>
              <a:t>miR845 activity in Columbia (Col) but not </a:t>
            </a:r>
            <a:r>
              <a:rPr lang="en-US" sz="2800" dirty="0" err="1">
                <a:solidFill>
                  <a:schemeClr val="bg1"/>
                </a:solidFill>
                <a:latin typeface="Arial" charset="0"/>
                <a:ea typeface="ＭＳ Ｐゴシック" charset="0"/>
                <a:cs typeface="ＭＳ Ｐゴシック" charset="0"/>
                <a:sym typeface="Arial" charset="0"/>
              </a:rPr>
              <a:t>Landsberg</a:t>
            </a:r>
            <a:r>
              <a:rPr lang="en-US" sz="2800" dirty="0">
                <a:solidFill>
                  <a:schemeClr val="bg1"/>
                </a:solidFill>
                <a:latin typeface="Arial" charset="0"/>
                <a:ea typeface="ＭＳ Ｐゴシック" charset="0"/>
                <a:cs typeface="ＭＳ Ｐゴシック" charset="0"/>
                <a:sym typeface="Arial" charset="0"/>
              </a:rPr>
              <a:t> (</a:t>
            </a:r>
            <a:r>
              <a:rPr lang="en-US" sz="2800" dirty="0" err="1">
                <a:solidFill>
                  <a:schemeClr val="bg1"/>
                </a:solidFill>
                <a:latin typeface="Arial" charset="0"/>
                <a:ea typeface="ＭＳ Ｐゴシック" charset="0"/>
                <a:cs typeface="ＭＳ Ｐゴシック" charset="0"/>
                <a:sym typeface="Arial" charset="0"/>
              </a:rPr>
              <a:t>Ler</a:t>
            </a:r>
            <a:r>
              <a:rPr lang="en-US" sz="2800" dirty="0">
                <a:solidFill>
                  <a:schemeClr val="bg1"/>
                </a:solidFill>
                <a:latin typeface="Arial" charset="0"/>
                <a:ea typeface="ＭＳ Ｐゴシック" charset="0"/>
                <a:cs typeface="ＭＳ Ｐゴシック" charset="0"/>
                <a:sym typeface="Arial" charset="0"/>
              </a:rPr>
              <a:t>) pollen</a:t>
            </a:r>
          </a:p>
        </p:txBody>
      </p:sp>
      <p:sp>
        <p:nvSpPr>
          <p:cNvPr id="44" name="Line 9"/>
          <p:cNvSpPr>
            <a:spLocks noChangeShapeType="1"/>
          </p:cNvSpPr>
          <p:nvPr/>
        </p:nvSpPr>
        <p:spPr bwMode="auto">
          <a:xfrm>
            <a:off x="1676400" y="5648325"/>
            <a:ext cx="5713412" cy="1588"/>
          </a:xfrm>
          <a:prstGeom prst="line">
            <a:avLst/>
          </a:prstGeom>
          <a:noFill/>
          <a:ln w="38100">
            <a:solidFill>
              <a:schemeClr val="bg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solidFill>
                <a:srgbClr val="FFFFFF"/>
              </a:solidFill>
            </a:endParaRPr>
          </a:p>
        </p:txBody>
      </p:sp>
      <p:sp>
        <p:nvSpPr>
          <p:cNvPr id="45" name="Rectangle 10"/>
          <p:cNvSpPr>
            <a:spLocks/>
          </p:cNvSpPr>
          <p:nvPr/>
        </p:nvSpPr>
        <p:spPr bwMode="auto">
          <a:xfrm>
            <a:off x="2822575" y="5522913"/>
            <a:ext cx="2787650" cy="258762"/>
          </a:xfrm>
          <a:prstGeom prst="rect">
            <a:avLst/>
          </a:prstGeom>
          <a:solidFill>
            <a:schemeClr val="accent1"/>
          </a:solidFill>
          <a:ln w="25400">
            <a:solidFill>
              <a:schemeClr val="tx1"/>
            </a:solidFill>
            <a:miter lim="800000"/>
            <a:headEnd/>
            <a:tailEnd/>
          </a:ln>
        </p:spPr>
        <p:txBody>
          <a:bodyPr lIns="0" tIns="0" rIns="0" bIns="0"/>
          <a:lstStyle/>
          <a:p>
            <a:endParaRPr lang="en-US">
              <a:solidFill>
                <a:srgbClr val="FFFFFF"/>
              </a:solidFill>
            </a:endParaRPr>
          </a:p>
        </p:txBody>
      </p:sp>
      <p:sp>
        <p:nvSpPr>
          <p:cNvPr id="46" name="Line 11"/>
          <p:cNvSpPr>
            <a:spLocks noChangeShapeType="1"/>
          </p:cNvSpPr>
          <p:nvPr/>
        </p:nvSpPr>
        <p:spPr bwMode="auto">
          <a:xfrm rot="10800000">
            <a:off x="2797175" y="5334000"/>
            <a:ext cx="717550" cy="4763"/>
          </a:xfrm>
          <a:prstGeom prst="line">
            <a:avLst/>
          </a:prstGeom>
          <a:noFill/>
          <a:ln w="381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solidFill>
                <a:srgbClr val="FFFFFF"/>
              </a:solidFill>
            </a:endParaRPr>
          </a:p>
        </p:txBody>
      </p:sp>
      <p:sp>
        <p:nvSpPr>
          <p:cNvPr id="47" name="Line 12"/>
          <p:cNvSpPr>
            <a:spLocks noChangeShapeType="1"/>
          </p:cNvSpPr>
          <p:nvPr/>
        </p:nvSpPr>
        <p:spPr bwMode="auto">
          <a:xfrm>
            <a:off x="2813050" y="5337175"/>
            <a:ext cx="1587" cy="333375"/>
          </a:xfrm>
          <a:prstGeom prst="line">
            <a:avLst/>
          </a:prstGeom>
          <a:noFill/>
          <a:ln w="3810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solidFill>
                <a:srgbClr val="FFFFFF"/>
              </a:solidFill>
            </a:endParaRPr>
          </a:p>
        </p:txBody>
      </p:sp>
      <p:sp>
        <p:nvSpPr>
          <p:cNvPr id="48" name="Rectangle 13"/>
          <p:cNvSpPr>
            <a:spLocks/>
          </p:cNvSpPr>
          <p:nvPr/>
        </p:nvSpPr>
        <p:spPr bwMode="auto">
          <a:xfrm>
            <a:off x="5694362" y="5526088"/>
            <a:ext cx="63500" cy="254000"/>
          </a:xfrm>
          <a:prstGeom prst="rect">
            <a:avLst/>
          </a:prstGeom>
          <a:solidFill>
            <a:srgbClr val="EBFFFD"/>
          </a:solidFill>
          <a:ln w="25400">
            <a:solidFill>
              <a:schemeClr val="tx1"/>
            </a:solidFill>
            <a:miter lim="800000"/>
            <a:headEnd/>
            <a:tailEnd/>
          </a:ln>
        </p:spPr>
        <p:txBody>
          <a:bodyPr lIns="0" tIns="0" rIns="0" bIns="0"/>
          <a:lstStyle/>
          <a:p>
            <a:endParaRPr lang="en-US">
              <a:solidFill>
                <a:srgbClr val="FFFFFF"/>
              </a:solidFill>
            </a:endParaRPr>
          </a:p>
        </p:txBody>
      </p:sp>
      <p:sp>
        <p:nvSpPr>
          <p:cNvPr id="49" name="Rectangle 14"/>
          <p:cNvSpPr>
            <a:spLocks/>
          </p:cNvSpPr>
          <p:nvPr/>
        </p:nvSpPr>
        <p:spPr bwMode="auto">
          <a:xfrm>
            <a:off x="3848100" y="5480050"/>
            <a:ext cx="750887" cy="38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en-US" sz="1700" dirty="0">
                <a:latin typeface="Arial" charset="0"/>
                <a:ea typeface="ＭＳ Ｐゴシック" charset="0"/>
                <a:cs typeface="ＭＳ Ｐゴシック" charset="0"/>
                <a:sym typeface="Arial" charset="0"/>
              </a:rPr>
              <a:t>GFP</a:t>
            </a:r>
          </a:p>
        </p:txBody>
      </p:sp>
      <p:sp>
        <p:nvSpPr>
          <p:cNvPr id="50" name="Line 15"/>
          <p:cNvSpPr>
            <a:spLocks noChangeShapeType="1"/>
          </p:cNvSpPr>
          <p:nvPr/>
        </p:nvSpPr>
        <p:spPr bwMode="auto">
          <a:xfrm>
            <a:off x="5794375" y="5822950"/>
            <a:ext cx="234950" cy="293688"/>
          </a:xfrm>
          <a:prstGeom prst="line">
            <a:avLst/>
          </a:prstGeom>
          <a:noFill/>
          <a:ln w="25400">
            <a:solidFill>
              <a:schemeClr val="tx1"/>
            </a:solidFill>
            <a:prstDash val="sysDot"/>
            <a:miter lim="800000"/>
            <a:headEnd/>
            <a:tailEnd/>
          </a:ln>
          <a:extLst>
            <a:ext uri="{909E8E84-426E-40dd-AFC4-6F175D3DCCD1}">
              <a14:hiddenFill xmlns:a14="http://schemas.microsoft.com/office/drawing/2010/main" xmlns="">
                <a:noFill/>
              </a14:hiddenFill>
            </a:ext>
          </a:extLst>
        </p:spPr>
        <p:txBody>
          <a:bodyPr lIns="0" tIns="0" rIns="0" bIns="0"/>
          <a:lstStyle/>
          <a:p>
            <a:endParaRPr lang="en-US">
              <a:solidFill>
                <a:srgbClr val="FFFFFF"/>
              </a:solidFill>
            </a:endParaRPr>
          </a:p>
        </p:txBody>
      </p:sp>
      <p:sp>
        <p:nvSpPr>
          <p:cNvPr id="51" name="Line 16"/>
          <p:cNvSpPr>
            <a:spLocks noChangeShapeType="1"/>
          </p:cNvSpPr>
          <p:nvPr/>
        </p:nvSpPr>
        <p:spPr bwMode="auto">
          <a:xfrm flipH="1">
            <a:off x="5472112" y="5810250"/>
            <a:ext cx="223838" cy="277813"/>
          </a:xfrm>
          <a:prstGeom prst="line">
            <a:avLst/>
          </a:prstGeom>
          <a:noFill/>
          <a:ln w="25400">
            <a:solidFill>
              <a:schemeClr val="tx1"/>
            </a:solidFill>
            <a:prstDash val="sysDot"/>
            <a:miter lim="800000"/>
            <a:headEnd/>
            <a:tailEnd/>
          </a:ln>
          <a:extLst>
            <a:ext uri="{909E8E84-426E-40dd-AFC4-6F175D3DCCD1}">
              <a14:hiddenFill xmlns:a14="http://schemas.microsoft.com/office/drawing/2010/main" xmlns="">
                <a:noFill/>
              </a14:hiddenFill>
            </a:ext>
          </a:extLst>
        </p:spPr>
        <p:txBody>
          <a:bodyPr lIns="0" tIns="0" rIns="0" bIns="0"/>
          <a:lstStyle/>
          <a:p>
            <a:endParaRPr lang="en-US">
              <a:solidFill>
                <a:srgbClr val="FFFFFF"/>
              </a:solidFill>
            </a:endParaRPr>
          </a:p>
        </p:txBody>
      </p:sp>
      <p:sp>
        <p:nvSpPr>
          <p:cNvPr id="52" name="Rectangle 17"/>
          <p:cNvSpPr>
            <a:spLocks/>
          </p:cNvSpPr>
          <p:nvPr/>
        </p:nvSpPr>
        <p:spPr bwMode="auto">
          <a:xfrm>
            <a:off x="5049837" y="6178550"/>
            <a:ext cx="1354138" cy="617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r>
              <a:rPr lang="en-US" sz="2000">
                <a:solidFill>
                  <a:srgbClr val="FFFFFF"/>
                </a:solidFill>
                <a:latin typeface="Arial" charset="0"/>
                <a:ea typeface="ＭＳ Ｐゴシック" charset="0"/>
                <a:cs typeface="ＭＳ Ｐゴシック" charset="0"/>
                <a:sym typeface="Arial" charset="0"/>
              </a:rPr>
              <a:t>miR845b</a:t>
            </a:r>
          </a:p>
          <a:p>
            <a:r>
              <a:rPr lang="en-US" sz="2000">
                <a:solidFill>
                  <a:srgbClr val="FFFFFF"/>
                </a:solidFill>
                <a:latin typeface="Arial" charset="0"/>
                <a:ea typeface="ＭＳ Ｐゴシック" charset="0"/>
                <a:cs typeface="ＭＳ Ｐゴシック" charset="0"/>
                <a:sym typeface="Arial" charset="0"/>
              </a:rPr>
              <a:t>target site</a:t>
            </a:r>
          </a:p>
        </p:txBody>
      </p:sp>
      <p:sp>
        <p:nvSpPr>
          <p:cNvPr id="53" name="Rectangle 18"/>
          <p:cNvSpPr>
            <a:spLocks/>
          </p:cNvSpPr>
          <p:nvPr/>
        </p:nvSpPr>
        <p:spPr bwMode="auto">
          <a:xfrm>
            <a:off x="5840412" y="5519738"/>
            <a:ext cx="558800" cy="254000"/>
          </a:xfrm>
          <a:prstGeom prst="rect">
            <a:avLst/>
          </a:prstGeom>
          <a:solidFill>
            <a:srgbClr val="920006"/>
          </a:solidFill>
          <a:ln w="25400" cap="flat">
            <a:solidFill>
              <a:schemeClr val="tx1"/>
            </a:solidFill>
            <a:prstDash val="solid"/>
            <a:miter lim="800000"/>
            <a:headEnd type="none" w="med" len="med"/>
            <a:tailEnd type="none" w="med" len="med"/>
          </a:ln>
        </p:spPr>
        <p:txBody>
          <a:bodyPr lIns="0" tIns="0" rIns="0" bIns="0" anchor="ctr"/>
          <a:lstStyle/>
          <a:p>
            <a:pPr>
              <a:defRPr/>
            </a:pPr>
            <a:r>
              <a:rPr lang="en-US" sz="1600" dirty="0">
                <a:solidFill>
                  <a:srgbClr val="FFFFFF"/>
                </a:solidFill>
                <a:effectLst>
                  <a:outerShdw blurRad="38100" dist="38100" dir="2700000" algn="tl">
                    <a:srgbClr val="FFFFFF"/>
                  </a:outerShdw>
                </a:effectLst>
                <a:ea typeface="ＭＳ Ｐゴシック" charset="0"/>
                <a:cs typeface="Gill Sans" charset="0"/>
              </a:rPr>
              <a:t>T</a:t>
            </a:r>
          </a:p>
        </p:txBody>
      </p:sp>
    </p:spTree>
    <p:extLst>
      <p:ext uri="{BB962C8B-B14F-4D97-AF65-F5344CB8AC3E}">
        <p14:creationId xmlns:p14="http://schemas.microsoft.com/office/powerpoint/2010/main" val="11475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z="2800" dirty="0"/>
              <a:t>PBS (primer binding site) of LTR </a:t>
            </a:r>
            <a:r>
              <a:rPr lang="en-US" sz="2800" dirty="0" err="1"/>
              <a:t>retrotransposons</a:t>
            </a:r>
            <a:r>
              <a:rPr lang="en-US" sz="2800" dirty="0"/>
              <a:t> is targeted by miR845 in pollen</a:t>
            </a:r>
          </a:p>
        </p:txBody>
      </p:sp>
      <p:sp>
        <p:nvSpPr>
          <p:cNvPr id="3" name="TextBox 2"/>
          <p:cNvSpPr txBox="1"/>
          <p:nvPr/>
        </p:nvSpPr>
        <p:spPr>
          <a:xfrm>
            <a:off x="0" y="6457890"/>
            <a:ext cx="1569385" cy="400110"/>
          </a:xfrm>
          <a:prstGeom prst="rect">
            <a:avLst/>
          </a:prstGeom>
          <a:noFill/>
        </p:spPr>
        <p:txBody>
          <a:bodyPr wrap="none" rtlCol="0">
            <a:spAutoFit/>
          </a:bodyPr>
          <a:lstStyle/>
          <a:p>
            <a:r>
              <a:rPr lang="en-US" sz="2000" dirty="0"/>
              <a:t>Filipe Borges</a:t>
            </a:r>
          </a:p>
        </p:txBody>
      </p:sp>
      <p:pic>
        <p:nvPicPr>
          <p:cNvPr id="12" name="Picture 11" descr="Figure1.pdf"/>
          <p:cNvPicPr>
            <a:picLocks noChangeAspect="1"/>
          </p:cNvPicPr>
          <p:nvPr/>
        </p:nvPicPr>
        <p:blipFill rotWithShape="1">
          <a:blip r:embed="rId4" cstate="screen">
            <a:extLst>
              <a:ext uri="{28A0092B-C50C-407E-A947-70E740481C1C}">
                <a14:useLocalDpi xmlns:a14="http://schemas.microsoft.com/office/drawing/2010/main"/>
              </a:ext>
            </a:extLst>
          </a:blip>
          <a:srcRect l="878" t="40674" r="53033" b="27901"/>
          <a:stretch/>
        </p:blipFill>
        <p:spPr>
          <a:xfrm>
            <a:off x="-152400" y="1676400"/>
            <a:ext cx="4250267" cy="3230034"/>
          </a:xfrm>
          <a:prstGeom prst="rect">
            <a:avLst/>
          </a:prstGeom>
        </p:spPr>
      </p:pic>
      <p:pic>
        <p:nvPicPr>
          <p:cNvPr id="6" name="Picture 5" descr="LTRsketch_tRFmetaplots.pdf"/>
          <p:cNvPicPr>
            <a:picLocks noChangeAspect="1"/>
          </p:cNvPicPr>
          <p:nvPr/>
        </p:nvPicPr>
        <p:blipFill rotWithShape="1">
          <a:blip r:embed="rId5" cstate="screen">
            <a:extLst>
              <a:ext uri="{28A0092B-C50C-407E-A947-70E740481C1C}">
                <a14:useLocalDpi xmlns:a14="http://schemas.microsoft.com/office/drawing/2010/main"/>
              </a:ext>
            </a:extLst>
          </a:blip>
          <a:srcRect r="53927"/>
          <a:stretch/>
        </p:blipFill>
        <p:spPr>
          <a:xfrm>
            <a:off x="4744603" y="1371600"/>
            <a:ext cx="3942197" cy="5181600"/>
          </a:xfrm>
          <a:prstGeom prst="rect">
            <a:avLst/>
          </a:prstGeom>
        </p:spPr>
      </p:pic>
      <p:pic>
        <p:nvPicPr>
          <p:cNvPr id="7" name="Picture 12" descr="/Users/martiens/Desktop/temporary/newest stuff/Slotkin Cell/Slotkin supplemental movie 1mpg.mpg">
            <a:hlinkClick r:id="" action="ppaction://media"/>
          </p:cNvPr>
          <p:cNvPicPr/>
          <p:nvPr>
            <a:videoFile r:link="rId2"/>
            <p:extLst>
              <p:ext uri="{DAA4B4D4-6D71-4841-9C94-3DE7FCFB9230}">
                <p14:media xmlns:p14="http://schemas.microsoft.com/office/powerpoint/2010/main" r:link="rId1"/>
              </p:ext>
            </p:extLst>
          </p:nvPr>
        </p:nvPicPr>
        <p:blipFill>
          <a:blip r:embed="rId6"/>
          <a:srcRect/>
          <a:stretch>
            <a:fillRect/>
          </a:stretch>
        </p:blipFill>
        <p:spPr bwMode="auto">
          <a:xfrm>
            <a:off x="1524000" y="5105400"/>
            <a:ext cx="1371600" cy="1219200"/>
          </a:xfrm>
          <a:prstGeom prst="rect">
            <a:avLst/>
          </a:prstGeom>
          <a:noFill/>
          <a:ln w="9525">
            <a:noFill/>
            <a:miter lim="800000"/>
            <a:headEnd/>
            <a:tailEnd/>
          </a:ln>
        </p:spPr>
      </p:pic>
    </p:spTree>
    <p:extLst>
      <p:ext uri="{BB962C8B-B14F-4D97-AF65-F5344CB8AC3E}">
        <p14:creationId xmlns:p14="http://schemas.microsoft.com/office/powerpoint/2010/main" val="1376400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z="2800" dirty="0"/>
              <a:t>PBS (primer binding site) of LTR retrotransposons is targeted by miR845 in pollen</a:t>
            </a:r>
          </a:p>
        </p:txBody>
      </p:sp>
      <p:sp>
        <p:nvSpPr>
          <p:cNvPr id="37" name="Content Placeholder 8"/>
          <p:cNvSpPr txBox="1">
            <a:spLocks/>
          </p:cNvSpPr>
          <p:nvPr/>
        </p:nvSpPr>
        <p:spPr>
          <a:xfrm>
            <a:off x="4724400" y="2286000"/>
            <a:ext cx="381000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r>
              <a:rPr lang="en-US" sz="2400" dirty="0"/>
              <a:t>Almost all COPIA and GYSPY </a:t>
            </a:r>
            <a:r>
              <a:rPr lang="en-US" sz="2400" dirty="0" err="1"/>
              <a:t>retrotransposons</a:t>
            </a:r>
            <a:r>
              <a:rPr lang="en-US" sz="2400" dirty="0"/>
              <a:t> use </a:t>
            </a:r>
            <a:r>
              <a:rPr lang="en-US" sz="2400" dirty="0" err="1"/>
              <a:t>tRNA</a:t>
            </a:r>
            <a:r>
              <a:rPr lang="en-US" sz="2400" baseline="30000" dirty="0" err="1"/>
              <a:t>iMet</a:t>
            </a:r>
            <a:r>
              <a:rPr lang="en-US" sz="2400" dirty="0"/>
              <a:t> primer in Arabidopsis</a:t>
            </a:r>
          </a:p>
          <a:p>
            <a:r>
              <a:rPr lang="en-US" sz="2400" dirty="0"/>
              <a:t>PBS are invariable providing uniquely sensitive targets</a:t>
            </a:r>
          </a:p>
          <a:p>
            <a:r>
              <a:rPr lang="en-US" sz="2400" dirty="0"/>
              <a:t>In mouse, PBS  of ERV are targeted by 3’tRF (</a:t>
            </a:r>
            <a:r>
              <a:rPr lang="en-US" sz="2400" dirty="0" err="1"/>
              <a:t>tRNA</a:t>
            </a:r>
            <a:r>
              <a:rPr lang="en-US" sz="2400" dirty="0"/>
              <a:t> fragments)</a:t>
            </a:r>
          </a:p>
        </p:txBody>
      </p:sp>
      <p:pic>
        <p:nvPicPr>
          <p:cNvPr id="8" name="Picture 7" descr="Figure1.pdf"/>
          <p:cNvPicPr>
            <a:picLocks noChangeAspect="1"/>
          </p:cNvPicPr>
          <p:nvPr/>
        </p:nvPicPr>
        <p:blipFill rotWithShape="1">
          <a:blip r:embed="rId5" cstate="screen">
            <a:extLst>
              <a:ext uri="{28A0092B-C50C-407E-A947-70E740481C1C}">
                <a14:useLocalDpi xmlns:a14="http://schemas.microsoft.com/office/drawing/2010/main"/>
              </a:ext>
            </a:extLst>
          </a:blip>
          <a:srcRect l="878" t="40674" r="53033" b="27901"/>
          <a:stretch/>
        </p:blipFill>
        <p:spPr>
          <a:xfrm>
            <a:off x="-152400" y="1676400"/>
            <a:ext cx="4250267" cy="3230034"/>
          </a:xfrm>
          <a:prstGeom prst="rect">
            <a:avLst/>
          </a:prstGeom>
        </p:spPr>
      </p:pic>
      <p:pic>
        <p:nvPicPr>
          <p:cNvPr id="9" name="Picture 12" descr="/Users/martiens/Desktop/temporary/newest stuff/Slotkin Cell/Slotkin supplemental movie 1mpg.mpg">
            <a:hlinkClick r:id="" action="ppaction://media"/>
          </p:cNvPr>
          <p:cNvPicPr/>
          <p:nvPr>
            <a:videoFile r:link="rId2"/>
            <p:extLst>
              <p:ext uri="{DAA4B4D4-6D71-4841-9C94-3DE7FCFB9230}">
                <p14:media xmlns:p14="http://schemas.microsoft.com/office/powerpoint/2010/main" r:link="rId1"/>
              </p:ext>
            </p:extLst>
          </p:nvPr>
        </p:nvPicPr>
        <p:blipFill>
          <a:blip r:embed="rId6"/>
          <a:srcRect/>
          <a:stretch>
            <a:fillRect/>
          </a:stretch>
        </p:blipFill>
        <p:spPr bwMode="auto">
          <a:xfrm>
            <a:off x="1524000" y="5105400"/>
            <a:ext cx="1371600" cy="1219200"/>
          </a:xfrm>
          <a:prstGeom prst="rect">
            <a:avLst/>
          </a:prstGeom>
          <a:noFill/>
          <a:ln w="9525">
            <a:noFill/>
            <a:miter lim="800000"/>
            <a:headEnd/>
            <a:tailEnd/>
          </a:ln>
        </p:spPr>
      </p:pic>
    </p:spTree>
    <p:extLst>
      <p:ext uri="{BB962C8B-B14F-4D97-AF65-F5344CB8AC3E}">
        <p14:creationId xmlns:p14="http://schemas.microsoft.com/office/powerpoint/2010/main" val="412146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z="2800" dirty="0"/>
              <a:t>PBS (primer binding site) of LTR retrotransposons is targeted by miR845 in pollen</a:t>
            </a:r>
          </a:p>
        </p:txBody>
      </p:sp>
      <p:pic>
        <p:nvPicPr>
          <p:cNvPr id="12" name="Picture 11" descr="Figure1.pdf"/>
          <p:cNvPicPr>
            <a:picLocks noChangeAspect="1"/>
          </p:cNvPicPr>
          <p:nvPr/>
        </p:nvPicPr>
        <p:blipFill rotWithShape="1">
          <a:blip r:embed="rId5" cstate="screen">
            <a:extLst>
              <a:ext uri="{28A0092B-C50C-407E-A947-70E740481C1C}">
                <a14:useLocalDpi xmlns:a14="http://schemas.microsoft.com/office/drawing/2010/main"/>
              </a:ext>
            </a:extLst>
          </a:blip>
          <a:srcRect l="878" t="40674" b="27901"/>
          <a:stretch/>
        </p:blipFill>
        <p:spPr>
          <a:xfrm>
            <a:off x="-152400" y="1676400"/>
            <a:ext cx="9140934" cy="3230034"/>
          </a:xfrm>
          <a:prstGeom prst="rect">
            <a:avLst/>
          </a:prstGeom>
        </p:spPr>
      </p:pic>
      <p:pic>
        <p:nvPicPr>
          <p:cNvPr id="7" name="Picture 12" descr="/Users/martiens/Desktop/temporary/newest stuff/Slotkin Cell/Slotkin supplemental movie 1mpg.mpg">
            <a:hlinkClick r:id="" action="ppaction://media"/>
            <a:extLst>
              <a:ext uri="{FF2B5EF4-FFF2-40B4-BE49-F238E27FC236}">
                <a16:creationId xmlns:a16="http://schemas.microsoft.com/office/drawing/2014/main" id="{3C33D885-99CA-8148-BBC1-EBEB9419B69C}"/>
              </a:ext>
            </a:extLst>
          </p:cNvPr>
          <p:cNvPicPr/>
          <p:nvPr>
            <a:videoFile r:link="rId2"/>
            <p:extLst>
              <p:ext uri="{DAA4B4D4-6D71-4841-9C94-3DE7FCFB9230}">
                <p14:media xmlns:p14="http://schemas.microsoft.com/office/powerpoint/2010/main" r:link="rId1"/>
              </p:ext>
            </p:extLst>
          </p:nvPr>
        </p:nvPicPr>
        <p:blipFill>
          <a:blip r:embed="rId6"/>
          <a:srcRect/>
          <a:stretch>
            <a:fillRect/>
          </a:stretch>
        </p:blipFill>
        <p:spPr bwMode="auto">
          <a:xfrm>
            <a:off x="1524000" y="5105400"/>
            <a:ext cx="1371600" cy="1219200"/>
          </a:xfrm>
          <a:prstGeom prst="rect">
            <a:avLst/>
          </a:prstGeom>
          <a:noFill/>
          <a:ln w="9525">
            <a:noFill/>
            <a:miter lim="800000"/>
            <a:headEnd/>
            <a:tailEnd/>
          </a:ln>
        </p:spPr>
      </p:pic>
    </p:spTree>
    <p:extLst>
      <p:ext uri="{BB962C8B-B14F-4D97-AF65-F5344CB8AC3E}">
        <p14:creationId xmlns:p14="http://schemas.microsoft.com/office/powerpoint/2010/main" val="173489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z="2800" dirty="0"/>
              <a:t>PBS (primer binding site) of LTR retrotransposons is targeted by miR845 in pollen</a:t>
            </a:r>
          </a:p>
        </p:txBody>
      </p:sp>
      <p:sp>
        <p:nvSpPr>
          <p:cNvPr id="3" name="TextBox 2"/>
          <p:cNvSpPr txBox="1"/>
          <p:nvPr/>
        </p:nvSpPr>
        <p:spPr>
          <a:xfrm>
            <a:off x="0" y="6457890"/>
            <a:ext cx="1569385" cy="400110"/>
          </a:xfrm>
          <a:prstGeom prst="rect">
            <a:avLst/>
          </a:prstGeom>
          <a:noFill/>
        </p:spPr>
        <p:txBody>
          <a:bodyPr wrap="none" rtlCol="0">
            <a:spAutoFit/>
          </a:bodyPr>
          <a:lstStyle/>
          <a:p>
            <a:r>
              <a:rPr lang="en-US" sz="2000" dirty="0"/>
              <a:t>Filipe Borges</a:t>
            </a:r>
          </a:p>
        </p:txBody>
      </p:sp>
      <p:pic>
        <p:nvPicPr>
          <p:cNvPr id="12" name="Picture 11" descr="Figure1.pdf"/>
          <p:cNvPicPr>
            <a:picLocks noChangeAspect="1"/>
          </p:cNvPicPr>
          <p:nvPr/>
        </p:nvPicPr>
        <p:blipFill rotWithShape="1">
          <a:blip r:embed="rId4" cstate="screen">
            <a:extLst>
              <a:ext uri="{28A0092B-C50C-407E-A947-70E740481C1C}">
                <a14:useLocalDpi xmlns:a14="http://schemas.microsoft.com/office/drawing/2010/main"/>
              </a:ext>
            </a:extLst>
          </a:blip>
          <a:srcRect l="878" t="40674" r="53033" b="27901"/>
          <a:stretch/>
        </p:blipFill>
        <p:spPr>
          <a:xfrm>
            <a:off x="-152400" y="1676400"/>
            <a:ext cx="4250267" cy="3230034"/>
          </a:xfrm>
          <a:prstGeom prst="rect">
            <a:avLst/>
          </a:prstGeom>
        </p:spPr>
      </p:pic>
      <p:pic>
        <p:nvPicPr>
          <p:cNvPr id="4" name="Picture 3" descr="Figure 4.pdf"/>
          <p:cNvPicPr>
            <a:picLocks noChangeAspect="1"/>
          </p:cNvPicPr>
          <p:nvPr/>
        </p:nvPicPr>
        <p:blipFill rotWithShape="1">
          <a:blip r:embed="rId5" cstate="screen">
            <a:extLst>
              <a:ext uri="{28A0092B-C50C-407E-A947-70E740481C1C}">
                <a14:useLocalDpi xmlns:a14="http://schemas.microsoft.com/office/drawing/2010/main"/>
              </a:ext>
            </a:extLst>
          </a:blip>
          <a:srcRect l="40294" t="7902"/>
          <a:stretch/>
        </p:blipFill>
        <p:spPr>
          <a:xfrm>
            <a:off x="4191000" y="1447800"/>
            <a:ext cx="4648200" cy="5416972"/>
          </a:xfrm>
          <a:prstGeom prst="rect">
            <a:avLst/>
          </a:prstGeom>
        </p:spPr>
      </p:pic>
      <p:pic>
        <p:nvPicPr>
          <p:cNvPr id="6" name="Picture 12" descr="/Users/martiens/Desktop/temporary/newest stuff/Slotkin Cell/Slotkin supplemental movie 1mpg.mpg">
            <a:hlinkClick r:id="" action="ppaction://media"/>
          </p:cNvPr>
          <p:cNvPicPr/>
          <p:nvPr>
            <a:videoFile r:link="rId2"/>
            <p:extLst>
              <p:ext uri="{DAA4B4D4-6D71-4841-9C94-3DE7FCFB9230}">
                <p14:media xmlns:p14="http://schemas.microsoft.com/office/powerpoint/2010/main" r:link="rId1"/>
              </p:ext>
            </p:extLst>
          </p:nvPr>
        </p:nvPicPr>
        <p:blipFill>
          <a:blip r:embed="rId6"/>
          <a:srcRect/>
          <a:stretch>
            <a:fillRect/>
          </a:stretch>
        </p:blipFill>
        <p:spPr bwMode="auto">
          <a:xfrm>
            <a:off x="1524000" y="5105400"/>
            <a:ext cx="1371600" cy="1219200"/>
          </a:xfrm>
          <a:prstGeom prst="rect">
            <a:avLst/>
          </a:prstGeom>
          <a:noFill/>
          <a:ln w="9525">
            <a:noFill/>
            <a:miter lim="800000"/>
            <a:headEnd/>
            <a:tailEnd/>
          </a:ln>
        </p:spPr>
      </p:pic>
    </p:spTree>
    <p:extLst>
      <p:ext uri="{BB962C8B-B14F-4D97-AF65-F5344CB8AC3E}">
        <p14:creationId xmlns:p14="http://schemas.microsoft.com/office/powerpoint/2010/main" val="3681045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bg1"/>
                </a:solidFill>
              </a:rPr>
              <a:t>Albert </a:t>
            </a:r>
            <a:r>
              <a:rPr lang="en-US" sz="2800" dirty="0" err="1">
                <a:solidFill>
                  <a:schemeClr val="bg1"/>
                </a:solidFill>
              </a:rPr>
              <a:t>Blaskeslee</a:t>
            </a:r>
            <a:r>
              <a:rPr lang="en-US" sz="2800" dirty="0">
                <a:solidFill>
                  <a:schemeClr val="bg1"/>
                </a:solidFill>
              </a:rPr>
              <a:t> and the triploid block</a:t>
            </a:r>
          </a:p>
        </p:txBody>
      </p:sp>
      <p:sp>
        <p:nvSpPr>
          <p:cNvPr id="7" name="Text Placeholder 6"/>
          <p:cNvSpPr>
            <a:spLocks noGrp="1"/>
          </p:cNvSpPr>
          <p:nvPr>
            <p:ph type="body" sz="half" idx="2"/>
          </p:nvPr>
        </p:nvSpPr>
        <p:spPr/>
        <p:txBody>
          <a:bodyPr/>
          <a:lstStyle/>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a:p>
            <a:r>
              <a:rPr lang="en-US" dirty="0">
                <a:solidFill>
                  <a:srgbClr val="FFFFFF"/>
                </a:solidFill>
              </a:rPr>
              <a:t>CSHL</a:t>
            </a:r>
          </a:p>
          <a:p>
            <a:r>
              <a:rPr lang="en-US" dirty="0">
                <a:solidFill>
                  <a:srgbClr val="FFFFFF"/>
                </a:solidFill>
              </a:rPr>
              <a:t>1921</a:t>
            </a:r>
          </a:p>
        </p:txBody>
      </p:sp>
      <p:pic>
        <p:nvPicPr>
          <p:cNvPr id="3" name="Picture 2" descr="blakeslee 1921.pdf"/>
          <p:cNvPicPr>
            <a:picLocks noChangeAspect="1"/>
          </p:cNvPicPr>
          <p:nvPr/>
        </p:nvPicPr>
        <p:blipFill rotWithShape="1">
          <a:blip r:embed="rId2" cstate="screen">
            <a:extLst>
              <a:ext uri="{28A0092B-C50C-407E-A947-70E740481C1C}">
                <a14:useLocalDpi xmlns:a14="http://schemas.microsoft.com/office/drawing/2010/main"/>
              </a:ext>
            </a:extLst>
          </a:blip>
          <a:srcRect t="12274"/>
          <a:stretch/>
        </p:blipFill>
        <p:spPr>
          <a:xfrm>
            <a:off x="5257800" y="1333500"/>
            <a:ext cx="3886200" cy="5718687"/>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05000" y="3733800"/>
            <a:ext cx="2709333" cy="3048000"/>
          </a:xfrm>
          <a:prstGeom prst="rect">
            <a:avLst/>
          </a:prstGeom>
        </p:spPr>
      </p:pic>
      <p:pic>
        <p:nvPicPr>
          <p:cNvPr id="5" name="Picture 4"/>
          <p:cNvPicPr>
            <a:picLocks noChangeAspect="1"/>
          </p:cNvPicPr>
          <p:nvPr/>
        </p:nvPicPr>
        <p:blipFill>
          <a:blip r:embed="rId4"/>
          <a:stretch>
            <a:fillRect/>
          </a:stretch>
        </p:blipFill>
        <p:spPr>
          <a:xfrm>
            <a:off x="152400" y="1447800"/>
            <a:ext cx="2489200" cy="3263900"/>
          </a:xfrm>
          <a:prstGeom prst="rect">
            <a:avLst/>
          </a:prstGeom>
        </p:spPr>
      </p:pic>
      <p:pic>
        <p:nvPicPr>
          <p:cNvPr id="14" name="Content Placeholder 13"/>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a:stretch/>
        </p:blipFill>
        <p:spPr>
          <a:xfrm>
            <a:off x="3429000" y="38100"/>
            <a:ext cx="4495800" cy="3924246"/>
          </a:xfrm>
        </p:spPr>
      </p:pic>
    </p:spTree>
    <p:extLst>
      <p:ext uri="{BB962C8B-B14F-4D97-AF65-F5344CB8AC3E}">
        <p14:creationId xmlns:p14="http://schemas.microsoft.com/office/powerpoint/2010/main" val="240576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533400" y="1752600"/>
            <a:ext cx="7543800" cy="4114800"/>
          </a:xfrm>
        </p:spPr>
        <p:txBody>
          <a:bodyPr/>
          <a:lstStyle/>
          <a:p>
            <a:r>
              <a:rPr lang="en-US" sz="2400" dirty="0"/>
              <a:t>Intraspecific polyploidy common in plants, but triploid meiosis strongly detrimental</a:t>
            </a:r>
          </a:p>
          <a:p>
            <a:r>
              <a:rPr lang="en-US" sz="2400" dirty="0"/>
              <a:t>In most flowering plants, triploid seeds collapse due to imprinting defects (“endosperm balance”)</a:t>
            </a:r>
            <a:endParaRPr lang="en-US" sz="2400" i="1" dirty="0"/>
          </a:p>
          <a:p>
            <a:r>
              <a:rPr lang="en-US" sz="2400" i="1" dirty="0"/>
              <a:t>osd1</a:t>
            </a:r>
            <a:r>
              <a:rPr lang="en-US" sz="2400" dirty="0"/>
              <a:t> mutants have diploid pollen, and </a:t>
            </a:r>
            <a:r>
              <a:rPr lang="en-US" sz="2400" i="1" dirty="0"/>
              <a:t>osd1</a:t>
            </a:r>
            <a:r>
              <a:rPr lang="en-US" sz="2400" dirty="0"/>
              <a:t> seed collapse in Columbia, but not in </a:t>
            </a:r>
            <a:r>
              <a:rPr lang="en-US" sz="2400" dirty="0" err="1"/>
              <a:t>Landsberg</a:t>
            </a:r>
            <a:r>
              <a:rPr lang="en-US" sz="2400" dirty="0"/>
              <a:t>.</a:t>
            </a:r>
          </a:p>
          <a:p>
            <a:endParaRPr lang="en-US" sz="2400" dirty="0"/>
          </a:p>
          <a:p>
            <a:endParaRPr lang="en-US" sz="2400" dirty="0"/>
          </a:p>
          <a:p>
            <a:pPr marL="0" indent="0">
              <a:buNone/>
            </a:pPr>
            <a:endParaRPr lang="en-US" sz="2400" dirty="0"/>
          </a:p>
          <a:p>
            <a:endParaRPr lang="en-US" sz="2400" dirty="0"/>
          </a:p>
        </p:txBody>
      </p:sp>
      <p:pic>
        <p:nvPicPr>
          <p:cNvPr id="12" name="Picture 11"/>
          <p:cNvPicPr>
            <a:picLocks noChangeAspect="1"/>
          </p:cNvPicPr>
          <p:nvPr/>
        </p:nvPicPr>
        <p:blipFill>
          <a:blip r:embed="rId2"/>
          <a:stretch>
            <a:fillRect/>
          </a:stretch>
        </p:blipFill>
        <p:spPr>
          <a:xfrm>
            <a:off x="5105400" y="4212220"/>
            <a:ext cx="3886199" cy="2115275"/>
          </a:xfrm>
          <a:prstGeom prst="rect">
            <a:avLst/>
          </a:prstGeom>
        </p:spPr>
      </p:pic>
      <p:sp>
        <p:nvSpPr>
          <p:cNvPr id="2" name="Title 1"/>
          <p:cNvSpPr>
            <a:spLocks noGrp="1"/>
          </p:cNvSpPr>
          <p:nvPr>
            <p:ph type="title"/>
          </p:nvPr>
        </p:nvSpPr>
        <p:spPr>
          <a:xfrm>
            <a:off x="685800" y="381000"/>
            <a:ext cx="7772400" cy="1143000"/>
          </a:xfrm>
        </p:spPr>
        <p:txBody>
          <a:bodyPr/>
          <a:lstStyle/>
          <a:p>
            <a:r>
              <a:rPr lang="en-US" sz="2800" dirty="0" err="1"/>
              <a:t>Lansdberg</a:t>
            </a:r>
            <a:r>
              <a:rPr lang="en-US" sz="2800" dirty="0"/>
              <a:t> is defective in the “triploid block”: dose-dependent lethality</a:t>
            </a:r>
          </a:p>
        </p:txBody>
      </p:sp>
      <p:sp>
        <p:nvSpPr>
          <p:cNvPr id="10" name="TextBox 9"/>
          <p:cNvSpPr txBox="1"/>
          <p:nvPr/>
        </p:nvSpPr>
        <p:spPr>
          <a:xfrm>
            <a:off x="152400" y="6336268"/>
            <a:ext cx="3425988" cy="400110"/>
          </a:xfrm>
          <a:prstGeom prst="rect">
            <a:avLst/>
          </a:prstGeom>
          <a:noFill/>
        </p:spPr>
        <p:txBody>
          <a:bodyPr wrap="none" rtlCol="0">
            <a:spAutoFit/>
          </a:bodyPr>
          <a:lstStyle/>
          <a:p>
            <a:r>
              <a:rPr lang="en-US" sz="2000" dirty="0"/>
              <a:t>Martienssen, </a:t>
            </a:r>
            <a:r>
              <a:rPr lang="en-US" sz="2000" i="1" dirty="0"/>
              <a:t>New </a:t>
            </a:r>
            <a:r>
              <a:rPr lang="en-US" sz="2000" i="1" dirty="0" err="1"/>
              <a:t>Phytol</a:t>
            </a:r>
            <a:r>
              <a:rPr lang="en-US" sz="2000" i="1" dirty="0"/>
              <a:t>. </a:t>
            </a:r>
            <a:r>
              <a:rPr lang="en-US" sz="2000" dirty="0"/>
              <a:t>2010</a:t>
            </a:r>
          </a:p>
        </p:txBody>
      </p:sp>
      <p:sp>
        <p:nvSpPr>
          <p:cNvPr id="14" name="TextBox 13"/>
          <p:cNvSpPr txBox="1"/>
          <p:nvPr/>
        </p:nvSpPr>
        <p:spPr>
          <a:xfrm>
            <a:off x="5410200" y="6364069"/>
            <a:ext cx="3762568" cy="707886"/>
          </a:xfrm>
          <a:prstGeom prst="rect">
            <a:avLst/>
          </a:prstGeom>
          <a:noFill/>
        </p:spPr>
        <p:txBody>
          <a:bodyPr wrap="none" rtlCol="0">
            <a:spAutoFit/>
          </a:bodyPr>
          <a:lstStyle/>
          <a:p>
            <a:r>
              <a:rPr lang="en-US" sz="2000" dirty="0"/>
              <a:t>Collaboration with Claudia Kohler</a:t>
            </a:r>
          </a:p>
          <a:p>
            <a:endParaRPr lang="en-US" sz="2000" dirty="0"/>
          </a:p>
        </p:txBody>
      </p:sp>
    </p:spTree>
    <p:extLst>
      <p:ext uri="{BB962C8B-B14F-4D97-AF65-F5344CB8AC3E}">
        <p14:creationId xmlns:p14="http://schemas.microsoft.com/office/powerpoint/2010/main" val="196334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sz="2800" dirty="0"/>
              <a:t>miR845b mutants relax the triploid block</a:t>
            </a:r>
          </a:p>
        </p:txBody>
      </p:sp>
      <p:sp>
        <p:nvSpPr>
          <p:cNvPr id="10" name="TextBox 9"/>
          <p:cNvSpPr txBox="1"/>
          <p:nvPr/>
        </p:nvSpPr>
        <p:spPr>
          <a:xfrm>
            <a:off x="152400" y="6336268"/>
            <a:ext cx="3942105" cy="400110"/>
          </a:xfrm>
          <a:prstGeom prst="rect">
            <a:avLst/>
          </a:prstGeom>
          <a:noFill/>
        </p:spPr>
        <p:txBody>
          <a:bodyPr wrap="none" rtlCol="0">
            <a:spAutoFit/>
          </a:bodyPr>
          <a:lstStyle/>
          <a:p>
            <a:r>
              <a:rPr lang="en-US" sz="2000" dirty="0"/>
              <a:t>Filipe Borges, Jean-</a:t>
            </a:r>
            <a:r>
              <a:rPr lang="en-US" sz="2000" dirty="0" err="1"/>
              <a:t>Sebastien</a:t>
            </a:r>
            <a:r>
              <a:rPr lang="en-US" sz="2000" dirty="0"/>
              <a:t> Parent</a:t>
            </a:r>
          </a:p>
        </p:txBody>
      </p:sp>
      <p:sp>
        <p:nvSpPr>
          <p:cNvPr id="14" name="TextBox 13"/>
          <p:cNvSpPr txBox="1"/>
          <p:nvPr/>
        </p:nvSpPr>
        <p:spPr>
          <a:xfrm>
            <a:off x="5410200" y="6364069"/>
            <a:ext cx="3762568" cy="707886"/>
          </a:xfrm>
          <a:prstGeom prst="rect">
            <a:avLst/>
          </a:prstGeom>
          <a:noFill/>
        </p:spPr>
        <p:txBody>
          <a:bodyPr wrap="none" rtlCol="0">
            <a:spAutoFit/>
          </a:bodyPr>
          <a:lstStyle/>
          <a:p>
            <a:r>
              <a:rPr lang="en-US" sz="2000" dirty="0"/>
              <a:t>Collaboration with Claudia Kohler</a:t>
            </a:r>
          </a:p>
          <a:p>
            <a:endParaRPr lang="en-US" sz="2000" dirty="0"/>
          </a:p>
        </p:txBody>
      </p:sp>
      <p:pic>
        <p:nvPicPr>
          <p:cNvPr id="15" name="Picture 14" descr="Figure1.pdf"/>
          <p:cNvPicPr>
            <a:picLocks noChangeAspect="1"/>
          </p:cNvPicPr>
          <p:nvPr/>
        </p:nvPicPr>
        <p:blipFill rotWithShape="1">
          <a:blip r:embed="rId2" cstate="screen">
            <a:extLst>
              <a:ext uri="{28A0092B-C50C-407E-A947-70E740481C1C}">
                <a14:useLocalDpi xmlns:a14="http://schemas.microsoft.com/office/drawing/2010/main"/>
              </a:ext>
            </a:extLst>
          </a:blip>
          <a:srcRect l="4464" t="4938" r="58142" b="61855"/>
          <a:stretch/>
        </p:blipFill>
        <p:spPr>
          <a:xfrm>
            <a:off x="5257800" y="2397429"/>
            <a:ext cx="3736964" cy="3698571"/>
          </a:xfrm>
          <a:prstGeom prst="rect">
            <a:avLst/>
          </a:prstGeom>
        </p:spPr>
      </p:pic>
      <p:grpSp>
        <p:nvGrpSpPr>
          <p:cNvPr id="6" name="Group 5"/>
          <p:cNvGrpSpPr/>
          <p:nvPr/>
        </p:nvGrpSpPr>
        <p:grpSpPr>
          <a:xfrm>
            <a:off x="152400" y="2286000"/>
            <a:ext cx="4850431" cy="3352800"/>
            <a:chOff x="4038600" y="2057400"/>
            <a:chExt cx="4850431" cy="3352800"/>
          </a:xfrm>
        </p:grpSpPr>
        <p:pic>
          <p:nvPicPr>
            <p:cNvPr id="16" name="Picture 15" descr="Figure1.pdf"/>
            <p:cNvPicPr>
              <a:picLocks noChangeAspect="1"/>
            </p:cNvPicPr>
            <p:nvPr/>
          </p:nvPicPr>
          <p:blipFill rotWithShape="1">
            <a:blip r:embed="rId2" cstate="screen">
              <a:extLst>
                <a:ext uri="{28A0092B-C50C-407E-A947-70E740481C1C}">
                  <a14:useLocalDpi xmlns:a14="http://schemas.microsoft.com/office/drawing/2010/main"/>
                </a:ext>
              </a:extLst>
            </a:blip>
            <a:srcRect l="43908" t="4938" b="61855"/>
            <a:stretch/>
          </p:blipFill>
          <p:spPr>
            <a:xfrm>
              <a:off x="4038600" y="2209800"/>
              <a:ext cx="4850431" cy="3200400"/>
            </a:xfrm>
            <a:prstGeom prst="rect">
              <a:avLst/>
            </a:prstGeom>
          </p:spPr>
        </p:pic>
        <p:sp>
          <p:nvSpPr>
            <p:cNvPr id="4" name="Rectangle 3"/>
            <p:cNvSpPr/>
            <p:nvPr/>
          </p:nvSpPr>
          <p:spPr bwMode="auto">
            <a:xfrm>
              <a:off x="4038600" y="2057400"/>
              <a:ext cx="38100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charset="0"/>
              </a:endParaRPr>
            </a:p>
          </p:txBody>
        </p:sp>
      </p:grpSp>
      <p:sp>
        <p:nvSpPr>
          <p:cNvPr id="7" name="TextBox 6"/>
          <p:cNvSpPr txBox="1"/>
          <p:nvPr/>
        </p:nvSpPr>
        <p:spPr>
          <a:xfrm>
            <a:off x="1818814" y="1962090"/>
            <a:ext cx="2143586" cy="400110"/>
          </a:xfrm>
          <a:prstGeom prst="rect">
            <a:avLst/>
          </a:prstGeom>
          <a:noFill/>
        </p:spPr>
        <p:txBody>
          <a:bodyPr wrap="none" rtlCol="0">
            <a:spAutoFit/>
          </a:bodyPr>
          <a:lstStyle/>
          <a:p>
            <a:r>
              <a:rPr lang="en-US" sz="2000" dirty="0" err="1"/>
              <a:t>miRNA</a:t>
            </a:r>
            <a:r>
              <a:rPr lang="en-US" sz="2000" dirty="0"/>
              <a:t> abundance</a:t>
            </a:r>
          </a:p>
        </p:txBody>
      </p:sp>
      <p:sp>
        <p:nvSpPr>
          <p:cNvPr id="9" name="TextBox 8"/>
          <p:cNvSpPr txBox="1"/>
          <p:nvPr/>
        </p:nvSpPr>
        <p:spPr>
          <a:xfrm>
            <a:off x="6705600" y="1981200"/>
            <a:ext cx="1460443" cy="369332"/>
          </a:xfrm>
          <a:prstGeom prst="rect">
            <a:avLst/>
          </a:prstGeom>
          <a:noFill/>
        </p:spPr>
        <p:txBody>
          <a:bodyPr wrap="none" rtlCol="0">
            <a:spAutoFit/>
          </a:bodyPr>
          <a:lstStyle/>
          <a:p>
            <a:r>
              <a:rPr lang="en-US" dirty="0"/>
              <a:t>Seed viability</a:t>
            </a:r>
          </a:p>
        </p:txBody>
      </p:sp>
    </p:spTree>
    <p:extLst>
      <p:ext uri="{BB962C8B-B14F-4D97-AF65-F5344CB8AC3E}">
        <p14:creationId xmlns:p14="http://schemas.microsoft.com/office/powerpoint/2010/main" val="1252518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76800" y="1828800"/>
            <a:ext cx="3733800" cy="2044700"/>
          </a:xfrm>
          <a:prstGeom prst="rect">
            <a:avLst/>
          </a:prstGeom>
        </p:spPr>
      </p:pic>
      <p:sp>
        <p:nvSpPr>
          <p:cNvPr id="2" name="Title 1"/>
          <p:cNvSpPr>
            <a:spLocks noGrp="1"/>
          </p:cNvSpPr>
          <p:nvPr>
            <p:ph type="title"/>
          </p:nvPr>
        </p:nvSpPr>
        <p:spPr/>
        <p:txBody>
          <a:bodyPr/>
          <a:lstStyle/>
          <a:p>
            <a:r>
              <a:rPr lang="en-US" sz="2800" dirty="0" err="1"/>
              <a:t>easiRNAs</a:t>
            </a:r>
            <a:r>
              <a:rPr lang="en-US" sz="2800" dirty="0"/>
              <a:t> from pollen target imprinted genes in seeds</a:t>
            </a:r>
          </a:p>
        </p:txBody>
      </p:sp>
      <p:pic>
        <p:nvPicPr>
          <p:cNvPr id="3" name="Picture 2"/>
          <p:cNvPicPr>
            <a:picLocks noChangeAspect="1"/>
          </p:cNvPicPr>
          <p:nvPr/>
        </p:nvPicPr>
        <p:blipFill>
          <a:blip r:embed="rId3"/>
          <a:stretch>
            <a:fillRect/>
          </a:stretch>
        </p:blipFill>
        <p:spPr>
          <a:xfrm>
            <a:off x="115129" y="2133600"/>
            <a:ext cx="4990271" cy="3810000"/>
          </a:xfrm>
          <a:prstGeom prst="rect">
            <a:avLst/>
          </a:prstGeom>
        </p:spPr>
      </p:pic>
      <p:pic>
        <p:nvPicPr>
          <p:cNvPr id="5" name="Picture 4"/>
          <p:cNvPicPr>
            <a:picLocks noChangeAspect="1"/>
          </p:cNvPicPr>
          <p:nvPr/>
        </p:nvPicPr>
        <p:blipFill>
          <a:blip r:embed="rId4"/>
          <a:stretch>
            <a:fillRect/>
          </a:stretch>
        </p:blipFill>
        <p:spPr>
          <a:xfrm>
            <a:off x="5105400" y="3937000"/>
            <a:ext cx="3610686" cy="2006600"/>
          </a:xfrm>
          <a:prstGeom prst="rect">
            <a:avLst/>
          </a:prstGeom>
        </p:spPr>
      </p:pic>
      <p:sp>
        <p:nvSpPr>
          <p:cNvPr id="6" name="TextBox 5"/>
          <p:cNvSpPr txBox="1"/>
          <p:nvPr/>
        </p:nvSpPr>
        <p:spPr>
          <a:xfrm>
            <a:off x="0" y="6457890"/>
            <a:ext cx="3897997" cy="400110"/>
          </a:xfrm>
          <a:prstGeom prst="rect">
            <a:avLst/>
          </a:prstGeom>
          <a:noFill/>
        </p:spPr>
        <p:txBody>
          <a:bodyPr wrap="none" rtlCol="0">
            <a:spAutoFit/>
          </a:bodyPr>
          <a:lstStyle/>
          <a:p>
            <a:r>
              <a:rPr lang="en-US" sz="2000" dirty="0"/>
              <a:t>Borges et al., </a:t>
            </a:r>
            <a:r>
              <a:rPr lang="en-US" sz="2000" i="1" dirty="0"/>
              <a:t>Nature Genetics</a:t>
            </a:r>
            <a:r>
              <a:rPr lang="en-US" sz="2000" dirty="0"/>
              <a:t>, 2018</a:t>
            </a:r>
          </a:p>
        </p:txBody>
      </p:sp>
    </p:spTree>
    <p:extLst>
      <p:ext uri="{BB962C8B-B14F-4D97-AF65-F5344CB8AC3E}">
        <p14:creationId xmlns:p14="http://schemas.microsoft.com/office/powerpoint/2010/main" val="3100671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228600"/>
            <a:ext cx="7772400" cy="1143000"/>
          </a:xfrm>
        </p:spPr>
        <p:txBody>
          <a:bodyPr/>
          <a:lstStyle/>
          <a:p>
            <a:pPr eaLnBrk="1" hangingPunct="1"/>
            <a:r>
              <a:rPr lang="en-US" dirty="0"/>
              <a:t>Summary (Part I) </a:t>
            </a:r>
          </a:p>
        </p:txBody>
      </p:sp>
      <p:sp>
        <p:nvSpPr>
          <p:cNvPr id="55299" name="Rectangle 3"/>
          <p:cNvSpPr>
            <a:spLocks noGrp="1" noChangeArrowheads="1"/>
          </p:cNvSpPr>
          <p:nvPr>
            <p:ph type="body" idx="1"/>
          </p:nvPr>
        </p:nvSpPr>
        <p:spPr>
          <a:xfrm>
            <a:off x="685800" y="1676400"/>
            <a:ext cx="7772400" cy="4114800"/>
          </a:xfrm>
        </p:spPr>
        <p:txBody>
          <a:bodyPr/>
          <a:lstStyle/>
          <a:p>
            <a:pPr eaLnBrk="1" hangingPunct="1"/>
            <a:r>
              <a:rPr lang="en-US" sz="2400" dirty="0"/>
              <a:t>Reprogramming activates transposons in plant and animal germlines</a:t>
            </a:r>
          </a:p>
          <a:p>
            <a:pPr eaLnBrk="1" hangingPunct="1"/>
            <a:r>
              <a:rPr lang="en-US" sz="2400" dirty="0"/>
              <a:t>Retrotransposon </a:t>
            </a:r>
            <a:r>
              <a:rPr lang="en-US" sz="2400" dirty="0" err="1"/>
              <a:t>tRNA</a:t>
            </a:r>
            <a:r>
              <a:rPr lang="en-US" sz="2400" dirty="0"/>
              <a:t> primer binding site (PBS) is targeted by miR845 in pollen (and </a:t>
            </a:r>
            <a:r>
              <a:rPr lang="en-US" sz="2400" dirty="0" err="1"/>
              <a:t>tRNA</a:t>
            </a:r>
            <a:r>
              <a:rPr lang="en-US" sz="2400" dirty="0"/>
              <a:t> fragments in mouse) that triggers </a:t>
            </a:r>
            <a:r>
              <a:rPr lang="en-US" sz="2400" dirty="0" err="1"/>
              <a:t>easiRNA</a:t>
            </a:r>
            <a:r>
              <a:rPr lang="en-US" sz="2400" dirty="0"/>
              <a:t> in sperm</a:t>
            </a:r>
          </a:p>
          <a:p>
            <a:pPr eaLnBrk="1" hangingPunct="1"/>
            <a:r>
              <a:rPr lang="en-US" sz="2400" dirty="0" err="1"/>
              <a:t>easiRNA</a:t>
            </a:r>
            <a:r>
              <a:rPr lang="en-US" sz="2400" dirty="0"/>
              <a:t> control retrotransposons in DNA methylation mutants via RNAi and histone H3K9me2</a:t>
            </a:r>
          </a:p>
          <a:p>
            <a:pPr eaLnBrk="1" hangingPunct="1"/>
            <a:r>
              <a:rPr lang="en-US" sz="2400" dirty="0" err="1"/>
              <a:t>easiRNA</a:t>
            </a:r>
            <a:r>
              <a:rPr lang="en-US" sz="2400" dirty="0"/>
              <a:t> in sperm are required for the triploid block (dosage response) in the seed</a:t>
            </a:r>
          </a:p>
          <a:p>
            <a:pPr marL="0" indent="0" eaLnBrk="1" hangingPunct="1">
              <a:buNone/>
            </a:pPr>
            <a:endParaRPr lang="en-US" sz="2400" dirty="0"/>
          </a:p>
          <a:p>
            <a:pPr eaLnBrk="1" hangingPunct="1">
              <a:buFontTx/>
              <a:buNone/>
            </a:pPr>
            <a:endParaRPr lang="en-US" sz="2400" dirty="0"/>
          </a:p>
        </p:txBody>
      </p:sp>
    </p:spTree>
    <p:extLst>
      <p:ext uri="{BB962C8B-B14F-4D97-AF65-F5344CB8AC3E}">
        <p14:creationId xmlns:p14="http://schemas.microsoft.com/office/powerpoint/2010/main" val="3965233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304800"/>
            <a:ext cx="7772400" cy="1143000"/>
          </a:xfrm>
        </p:spPr>
        <p:txBody>
          <a:bodyPr/>
          <a:lstStyle/>
          <a:p>
            <a:pPr eaLnBrk="1" hangingPunct="1"/>
            <a:r>
              <a:rPr lang="en-US" sz="2800" dirty="0"/>
              <a:t>21nt “epigenetically activated” </a:t>
            </a:r>
            <a:r>
              <a:rPr lang="en-US" sz="2800" dirty="0" err="1"/>
              <a:t>easiRNA</a:t>
            </a:r>
            <a:r>
              <a:rPr lang="en-US" sz="2800" dirty="0"/>
              <a:t> accumulate in </a:t>
            </a:r>
            <a:r>
              <a:rPr lang="en-US" sz="2800" i="1" dirty="0"/>
              <a:t>met1</a:t>
            </a:r>
            <a:r>
              <a:rPr lang="en-US" sz="2800" dirty="0"/>
              <a:t> and </a:t>
            </a:r>
            <a:r>
              <a:rPr lang="en-US" sz="2800" i="1" dirty="0"/>
              <a:t>ddm1 </a:t>
            </a:r>
            <a:endParaRPr lang="en-US" sz="2800" dirty="0"/>
          </a:p>
        </p:txBody>
      </p:sp>
      <p:pic>
        <p:nvPicPr>
          <p:cNvPr id="286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47950" y="2971800"/>
            <a:ext cx="2590800" cy="3657600"/>
          </a:xfrm>
          <a:prstGeom prst="rect">
            <a:avLst/>
          </a:prstGeom>
          <a:noFill/>
          <a:ln w="9525">
            <a:noFill/>
            <a:miter lim="800000"/>
            <a:headEnd/>
            <a:tailEnd/>
          </a:ln>
        </p:spPr>
      </p:pic>
      <p:sp>
        <p:nvSpPr>
          <p:cNvPr id="28676" name="Text Box 4"/>
          <p:cNvSpPr txBox="1">
            <a:spLocks noChangeArrowheads="1"/>
          </p:cNvSpPr>
          <p:nvPr/>
        </p:nvSpPr>
        <p:spPr bwMode="auto">
          <a:xfrm>
            <a:off x="5486400" y="3184525"/>
            <a:ext cx="2906713" cy="396875"/>
          </a:xfrm>
          <a:prstGeom prst="rect">
            <a:avLst/>
          </a:prstGeom>
          <a:noFill/>
          <a:ln w="9525">
            <a:noFill/>
            <a:miter lim="800000"/>
            <a:headEnd/>
            <a:tailEnd/>
          </a:ln>
        </p:spPr>
        <p:txBody>
          <a:bodyPr wrap="none">
            <a:prstTxWarp prst="textNoShape">
              <a:avLst/>
            </a:prstTxWarp>
            <a:spAutoFit/>
          </a:bodyPr>
          <a:lstStyle/>
          <a:p>
            <a:r>
              <a:rPr lang="en-US" sz="2000" b="1" i="1"/>
              <a:t>AtMu1 (DNA transposon)</a:t>
            </a:r>
          </a:p>
        </p:txBody>
      </p:sp>
      <p:sp>
        <p:nvSpPr>
          <p:cNvPr id="28677" name="Text Box 5"/>
          <p:cNvSpPr txBox="1">
            <a:spLocks noChangeArrowheads="1"/>
          </p:cNvSpPr>
          <p:nvPr/>
        </p:nvSpPr>
        <p:spPr bwMode="auto">
          <a:xfrm>
            <a:off x="5486400" y="4022725"/>
            <a:ext cx="2301875" cy="396875"/>
          </a:xfrm>
          <a:prstGeom prst="rect">
            <a:avLst/>
          </a:prstGeom>
          <a:noFill/>
          <a:ln w="9525">
            <a:noFill/>
            <a:miter lim="800000"/>
            <a:headEnd/>
            <a:tailEnd/>
          </a:ln>
        </p:spPr>
        <p:txBody>
          <a:bodyPr wrap="none">
            <a:prstTxWarp prst="textNoShape">
              <a:avLst/>
            </a:prstTxWarp>
            <a:spAutoFit/>
          </a:bodyPr>
          <a:lstStyle/>
          <a:p>
            <a:r>
              <a:rPr lang="en-US" sz="2000" b="1" i="1"/>
              <a:t>AtGP1 (LTR Gypsy)</a:t>
            </a:r>
          </a:p>
        </p:txBody>
      </p:sp>
      <p:sp>
        <p:nvSpPr>
          <p:cNvPr id="28678" name="Text Box 6"/>
          <p:cNvSpPr txBox="1">
            <a:spLocks noChangeArrowheads="1"/>
          </p:cNvSpPr>
          <p:nvPr/>
        </p:nvSpPr>
        <p:spPr bwMode="auto">
          <a:xfrm>
            <a:off x="5486400" y="4953000"/>
            <a:ext cx="1701800" cy="396875"/>
          </a:xfrm>
          <a:prstGeom prst="rect">
            <a:avLst/>
          </a:prstGeom>
          <a:noFill/>
          <a:ln w="9525">
            <a:noFill/>
            <a:miter lim="800000"/>
            <a:headEnd/>
            <a:tailEnd/>
          </a:ln>
        </p:spPr>
        <p:txBody>
          <a:bodyPr wrap="none">
            <a:prstTxWarp prst="textNoShape">
              <a:avLst/>
            </a:prstTxWarp>
            <a:spAutoFit/>
          </a:bodyPr>
          <a:lstStyle/>
          <a:p>
            <a:r>
              <a:rPr lang="en-US" sz="2000" b="1" i="1"/>
              <a:t>AtSN1 (SINE)</a:t>
            </a:r>
          </a:p>
        </p:txBody>
      </p:sp>
      <p:sp>
        <p:nvSpPr>
          <p:cNvPr id="28679" name="Text Box 7"/>
          <p:cNvSpPr txBox="1">
            <a:spLocks noChangeArrowheads="1"/>
          </p:cNvSpPr>
          <p:nvPr/>
        </p:nvSpPr>
        <p:spPr bwMode="auto">
          <a:xfrm>
            <a:off x="5562600" y="5943600"/>
            <a:ext cx="1001713" cy="396875"/>
          </a:xfrm>
          <a:prstGeom prst="rect">
            <a:avLst/>
          </a:prstGeom>
          <a:noFill/>
          <a:ln w="9525">
            <a:noFill/>
            <a:miter lim="800000"/>
            <a:headEnd/>
            <a:tailEnd/>
          </a:ln>
        </p:spPr>
        <p:txBody>
          <a:bodyPr wrap="none">
            <a:prstTxWarp prst="textNoShape">
              <a:avLst/>
            </a:prstTxWarp>
            <a:spAutoFit/>
          </a:bodyPr>
          <a:lstStyle/>
          <a:p>
            <a:r>
              <a:rPr lang="en-US" sz="2000" b="1" i="1"/>
              <a:t>miR171</a:t>
            </a:r>
          </a:p>
        </p:txBody>
      </p:sp>
      <p:pic>
        <p:nvPicPr>
          <p:cNvPr id="28680" name="Picture 8"/>
          <p:cNvPicPr>
            <a:picLocks noChangeAspect="1" noChangeArrowheads="1"/>
          </p:cNvPicPr>
          <p:nvPr/>
        </p:nvPicPr>
        <p:blipFill>
          <a:blip r:embed="rId3" cstate="screen">
            <a:lum bright="20000"/>
            <a:extLst>
              <a:ext uri="{28A0092B-C50C-407E-A947-70E740481C1C}">
                <a14:useLocalDpi xmlns:a14="http://schemas.microsoft.com/office/drawing/2010/main"/>
              </a:ext>
            </a:extLst>
          </a:blip>
          <a:srcRect l="-3433"/>
          <a:stretch>
            <a:fillRect/>
          </a:stretch>
        </p:blipFill>
        <p:spPr bwMode="auto">
          <a:xfrm>
            <a:off x="2590800" y="2209800"/>
            <a:ext cx="2590800" cy="838200"/>
          </a:xfrm>
          <a:prstGeom prst="rect">
            <a:avLst/>
          </a:prstGeom>
          <a:noFill/>
          <a:ln w="9525">
            <a:noFill/>
            <a:miter lim="800000"/>
            <a:headEnd/>
            <a:tailEnd/>
          </a:ln>
        </p:spPr>
      </p:pic>
      <p:sp>
        <p:nvSpPr>
          <p:cNvPr id="28681" name="Text Box 9"/>
          <p:cNvSpPr txBox="1">
            <a:spLocks noChangeArrowheads="1"/>
          </p:cNvSpPr>
          <p:nvPr/>
        </p:nvSpPr>
        <p:spPr bwMode="auto">
          <a:xfrm>
            <a:off x="3124200" y="1731963"/>
            <a:ext cx="314325" cy="366712"/>
          </a:xfrm>
          <a:prstGeom prst="rect">
            <a:avLst/>
          </a:prstGeom>
          <a:noFill/>
          <a:ln w="9525">
            <a:noFill/>
            <a:miter lim="800000"/>
            <a:headEnd/>
            <a:tailEnd/>
          </a:ln>
        </p:spPr>
        <p:txBody>
          <a:bodyPr wrap="none">
            <a:prstTxWarp prst="textNoShape">
              <a:avLst/>
            </a:prstTxWarp>
            <a:spAutoFit/>
          </a:bodyPr>
          <a:lstStyle/>
          <a:p>
            <a:r>
              <a:rPr lang="en-US" b="1"/>
              <a:t>+</a:t>
            </a:r>
          </a:p>
        </p:txBody>
      </p:sp>
      <p:sp>
        <p:nvSpPr>
          <p:cNvPr id="28682" name="Text Box 10"/>
          <p:cNvSpPr txBox="1">
            <a:spLocks noChangeArrowheads="1"/>
          </p:cNvSpPr>
          <p:nvPr/>
        </p:nvSpPr>
        <p:spPr bwMode="auto">
          <a:xfrm rot="-3892516">
            <a:off x="3201194" y="1626394"/>
            <a:ext cx="641350" cy="366712"/>
          </a:xfrm>
          <a:prstGeom prst="rect">
            <a:avLst/>
          </a:prstGeom>
          <a:noFill/>
          <a:ln w="9525">
            <a:noFill/>
            <a:miter lim="800000"/>
            <a:headEnd/>
            <a:tailEnd/>
          </a:ln>
        </p:spPr>
        <p:txBody>
          <a:bodyPr wrap="none">
            <a:prstTxWarp prst="textNoShape">
              <a:avLst/>
            </a:prstTxWarp>
            <a:spAutoFit/>
          </a:bodyPr>
          <a:lstStyle/>
          <a:p>
            <a:r>
              <a:rPr lang="en-US" b="1" i="1"/>
              <a:t>cmt3</a:t>
            </a:r>
            <a:endParaRPr lang="en-US" b="1"/>
          </a:p>
        </p:txBody>
      </p:sp>
      <p:sp>
        <p:nvSpPr>
          <p:cNvPr id="28683" name="Text Box 11"/>
          <p:cNvSpPr txBox="1">
            <a:spLocks noChangeArrowheads="1"/>
          </p:cNvSpPr>
          <p:nvPr/>
        </p:nvSpPr>
        <p:spPr bwMode="auto">
          <a:xfrm rot="-3892516">
            <a:off x="3596482" y="1629568"/>
            <a:ext cx="641350" cy="366713"/>
          </a:xfrm>
          <a:prstGeom prst="rect">
            <a:avLst/>
          </a:prstGeom>
          <a:noFill/>
          <a:ln w="9525">
            <a:noFill/>
            <a:miter lim="800000"/>
            <a:headEnd/>
            <a:tailEnd/>
          </a:ln>
        </p:spPr>
        <p:txBody>
          <a:bodyPr wrap="none">
            <a:prstTxWarp prst="textNoShape">
              <a:avLst/>
            </a:prstTxWarp>
            <a:spAutoFit/>
          </a:bodyPr>
          <a:lstStyle/>
          <a:p>
            <a:r>
              <a:rPr lang="en-US" b="1" i="1"/>
              <a:t>met1</a:t>
            </a:r>
            <a:endParaRPr lang="en-US" b="1"/>
          </a:p>
        </p:txBody>
      </p:sp>
      <p:sp>
        <p:nvSpPr>
          <p:cNvPr id="28684" name="Text Box 12"/>
          <p:cNvSpPr txBox="1">
            <a:spLocks noChangeArrowheads="1"/>
          </p:cNvSpPr>
          <p:nvPr/>
        </p:nvSpPr>
        <p:spPr bwMode="auto">
          <a:xfrm rot="-3892516">
            <a:off x="3952082" y="1589881"/>
            <a:ext cx="704850" cy="366713"/>
          </a:xfrm>
          <a:prstGeom prst="rect">
            <a:avLst/>
          </a:prstGeom>
          <a:noFill/>
          <a:ln w="9525">
            <a:noFill/>
            <a:miter lim="800000"/>
            <a:headEnd/>
            <a:tailEnd/>
          </a:ln>
        </p:spPr>
        <p:txBody>
          <a:bodyPr wrap="none">
            <a:prstTxWarp prst="textNoShape">
              <a:avLst/>
            </a:prstTxWarp>
            <a:spAutoFit/>
          </a:bodyPr>
          <a:lstStyle/>
          <a:p>
            <a:r>
              <a:rPr lang="en-US" b="1" i="1"/>
              <a:t>ddm1</a:t>
            </a:r>
            <a:endParaRPr lang="en-US"/>
          </a:p>
        </p:txBody>
      </p:sp>
      <p:sp>
        <p:nvSpPr>
          <p:cNvPr id="28685" name="Text Box 13"/>
          <p:cNvSpPr txBox="1">
            <a:spLocks noChangeArrowheads="1"/>
          </p:cNvSpPr>
          <p:nvPr/>
        </p:nvSpPr>
        <p:spPr bwMode="auto">
          <a:xfrm rot="-3892516">
            <a:off x="4418807" y="1662906"/>
            <a:ext cx="514350" cy="366713"/>
          </a:xfrm>
          <a:prstGeom prst="rect">
            <a:avLst/>
          </a:prstGeom>
          <a:noFill/>
          <a:ln w="9525">
            <a:noFill/>
            <a:miter lim="800000"/>
            <a:headEnd/>
            <a:tailEnd/>
          </a:ln>
        </p:spPr>
        <p:txBody>
          <a:bodyPr wrap="none">
            <a:prstTxWarp prst="textNoShape">
              <a:avLst/>
            </a:prstTxWarp>
            <a:spAutoFit/>
          </a:bodyPr>
          <a:lstStyle/>
          <a:p>
            <a:r>
              <a:rPr lang="en-US" b="1" i="1"/>
              <a:t>kyp</a:t>
            </a:r>
            <a:endParaRPr lang="en-US" b="1"/>
          </a:p>
        </p:txBody>
      </p:sp>
      <p:sp>
        <p:nvSpPr>
          <p:cNvPr id="28686" name="Text Box 14"/>
          <p:cNvSpPr txBox="1">
            <a:spLocks noChangeArrowheads="1"/>
          </p:cNvSpPr>
          <p:nvPr/>
        </p:nvSpPr>
        <p:spPr bwMode="auto">
          <a:xfrm rot="-3892516">
            <a:off x="4747419" y="1635919"/>
            <a:ext cx="514350" cy="366712"/>
          </a:xfrm>
          <a:prstGeom prst="rect">
            <a:avLst/>
          </a:prstGeom>
          <a:noFill/>
          <a:ln w="9525">
            <a:noFill/>
            <a:miter lim="800000"/>
            <a:headEnd/>
            <a:tailEnd/>
          </a:ln>
        </p:spPr>
        <p:txBody>
          <a:bodyPr wrap="none">
            <a:prstTxWarp prst="textNoShape">
              <a:avLst/>
            </a:prstTxWarp>
            <a:spAutoFit/>
          </a:bodyPr>
          <a:lstStyle/>
          <a:p>
            <a:r>
              <a:rPr lang="en-US" b="1" i="1"/>
              <a:t>sil1</a:t>
            </a:r>
            <a:endParaRPr lang="en-US" b="1"/>
          </a:p>
        </p:txBody>
      </p:sp>
      <p:sp>
        <p:nvSpPr>
          <p:cNvPr id="28687" name="Text Box 15"/>
          <p:cNvSpPr txBox="1">
            <a:spLocks noChangeArrowheads="1"/>
          </p:cNvSpPr>
          <p:nvPr/>
        </p:nvSpPr>
        <p:spPr bwMode="auto">
          <a:xfrm>
            <a:off x="5486400" y="2422525"/>
            <a:ext cx="2243138" cy="396875"/>
          </a:xfrm>
          <a:prstGeom prst="rect">
            <a:avLst/>
          </a:prstGeom>
          <a:noFill/>
          <a:ln w="9525">
            <a:noFill/>
            <a:miter lim="800000"/>
            <a:headEnd/>
            <a:tailEnd/>
          </a:ln>
        </p:spPr>
        <p:txBody>
          <a:bodyPr wrap="none">
            <a:prstTxWarp prst="textNoShape">
              <a:avLst/>
            </a:prstTxWarp>
            <a:spAutoFit/>
          </a:bodyPr>
          <a:lstStyle/>
          <a:p>
            <a:r>
              <a:rPr lang="en-US" sz="2000" b="1" i="1"/>
              <a:t>Athila (LTR Gypsy)</a:t>
            </a:r>
          </a:p>
        </p:txBody>
      </p:sp>
      <p:grpSp>
        <p:nvGrpSpPr>
          <p:cNvPr id="2" name="Group 16"/>
          <p:cNvGrpSpPr>
            <a:grpSpLocks/>
          </p:cNvGrpSpPr>
          <p:nvPr/>
        </p:nvGrpSpPr>
        <p:grpSpPr bwMode="auto">
          <a:xfrm>
            <a:off x="381000" y="2460627"/>
            <a:ext cx="2133600" cy="830263"/>
            <a:chOff x="240" y="1550"/>
            <a:chExt cx="1344" cy="523"/>
          </a:xfrm>
        </p:grpSpPr>
        <p:sp>
          <p:nvSpPr>
            <p:cNvPr id="28689" name="AutoShape 17"/>
            <p:cNvSpPr>
              <a:spLocks noChangeArrowheads="1"/>
            </p:cNvSpPr>
            <p:nvPr/>
          </p:nvSpPr>
          <p:spPr bwMode="auto">
            <a:xfrm>
              <a:off x="1296" y="1632"/>
              <a:ext cx="288" cy="144"/>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28690" name="Text Box 18"/>
            <p:cNvSpPr txBox="1">
              <a:spLocks noChangeArrowheads="1"/>
            </p:cNvSpPr>
            <p:nvPr/>
          </p:nvSpPr>
          <p:spPr bwMode="auto">
            <a:xfrm>
              <a:off x="240" y="1550"/>
              <a:ext cx="827" cy="523"/>
            </a:xfrm>
            <a:prstGeom prst="rect">
              <a:avLst/>
            </a:prstGeom>
            <a:noFill/>
            <a:ln w="9525">
              <a:noFill/>
              <a:miter lim="800000"/>
              <a:headEnd/>
              <a:tailEnd/>
            </a:ln>
          </p:spPr>
          <p:txBody>
            <a:bodyPr wrap="none">
              <a:prstTxWarp prst="textNoShape">
                <a:avLst/>
              </a:prstTxWarp>
              <a:spAutoFit/>
            </a:bodyPr>
            <a:lstStyle/>
            <a:p>
              <a:r>
                <a:rPr lang="en-US" sz="2400" dirty="0"/>
                <a:t>21nt </a:t>
              </a:r>
            </a:p>
            <a:p>
              <a:r>
                <a:rPr lang="en-US" sz="2400" dirty="0" err="1"/>
                <a:t>easiRNA</a:t>
              </a:r>
              <a:endParaRPr lang="en-US" sz="2400" dirty="0"/>
            </a:p>
          </p:txBody>
        </p:sp>
      </p:grpSp>
      <p:grpSp>
        <p:nvGrpSpPr>
          <p:cNvPr id="21" name="Group 16"/>
          <p:cNvGrpSpPr>
            <a:grpSpLocks/>
          </p:cNvGrpSpPr>
          <p:nvPr/>
        </p:nvGrpSpPr>
        <p:grpSpPr bwMode="auto">
          <a:xfrm>
            <a:off x="457200" y="4953003"/>
            <a:ext cx="2133600" cy="461963"/>
            <a:chOff x="240" y="1550"/>
            <a:chExt cx="1344" cy="291"/>
          </a:xfrm>
        </p:grpSpPr>
        <p:sp>
          <p:nvSpPr>
            <p:cNvPr id="22" name="AutoShape 17"/>
            <p:cNvSpPr>
              <a:spLocks noChangeArrowheads="1"/>
            </p:cNvSpPr>
            <p:nvPr/>
          </p:nvSpPr>
          <p:spPr bwMode="auto">
            <a:xfrm>
              <a:off x="1296" y="1632"/>
              <a:ext cx="288" cy="144"/>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23" name="Text Box 18"/>
            <p:cNvSpPr txBox="1">
              <a:spLocks noChangeArrowheads="1"/>
            </p:cNvSpPr>
            <p:nvPr/>
          </p:nvSpPr>
          <p:spPr bwMode="auto">
            <a:xfrm>
              <a:off x="240" y="1550"/>
              <a:ext cx="1048" cy="291"/>
            </a:xfrm>
            <a:prstGeom prst="rect">
              <a:avLst/>
            </a:prstGeom>
            <a:noFill/>
            <a:ln w="9525">
              <a:noFill/>
              <a:miter lim="800000"/>
              <a:headEnd/>
              <a:tailEnd/>
            </a:ln>
          </p:spPr>
          <p:txBody>
            <a:bodyPr wrap="none">
              <a:prstTxWarp prst="textNoShape">
                <a:avLst/>
              </a:prstTxWarp>
              <a:spAutoFit/>
            </a:bodyPr>
            <a:lstStyle/>
            <a:p>
              <a:r>
                <a:rPr lang="en-US" sz="2400" dirty="0"/>
                <a:t>24nt </a:t>
              </a:r>
              <a:r>
                <a:rPr lang="en-US" sz="2400" dirty="0" err="1"/>
                <a:t>siRNA</a:t>
              </a:r>
              <a:endParaRPr 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3">
            <a:extLst>
              <a:ext uri="{FF2B5EF4-FFF2-40B4-BE49-F238E27FC236}">
                <a16:creationId xmlns:a16="http://schemas.microsoft.com/office/drawing/2014/main" id="{6487563A-E47D-E343-B088-47831883F922}"/>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4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668655" indent="-257175" eaLnBrk="0" hangingPunct="0">
              <a:defRPr sz="414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028700" indent="-205740" eaLnBrk="0" hangingPunct="0">
              <a:defRPr sz="414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440180" indent="-205740" eaLnBrk="0" hangingPunct="0">
              <a:defRPr sz="414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1851660" indent="-205740" eaLnBrk="0" hangingPunct="0">
              <a:defRPr sz="414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263140" indent="-205740" algn="ctr" eaLnBrk="0" fontAlgn="base" hangingPunct="0">
              <a:spcBef>
                <a:spcPct val="0"/>
              </a:spcBef>
              <a:spcAft>
                <a:spcPct val="0"/>
              </a:spcAft>
              <a:defRPr sz="414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674620" indent="-205740" algn="ctr" eaLnBrk="0" fontAlgn="base" hangingPunct="0">
              <a:spcBef>
                <a:spcPct val="0"/>
              </a:spcBef>
              <a:spcAft>
                <a:spcPct val="0"/>
              </a:spcAft>
              <a:defRPr sz="414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086100" indent="-205740" algn="ctr" eaLnBrk="0" fontAlgn="base" hangingPunct="0">
              <a:spcBef>
                <a:spcPct val="0"/>
              </a:spcBef>
              <a:spcAft>
                <a:spcPct val="0"/>
              </a:spcAft>
              <a:defRPr sz="414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497580" indent="-205740" algn="ctr" eaLnBrk="0" fontAlgn="base" hangingPunct="0">
              <a:spcBef>
                <a:spcPct val="0"/>
              </a:spcBef>
              <a:spcAft>
                <a:spcPct val="0"/>
              </a:spcAft>
              <a:defRPr sz="414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fld id="{6A8069C2-561D-E54C-B52E-C5FE3F6DF101}" type="slidenum">
              <a:rPr lang="en-US" altLang="en-US" sz="1080">
                <a:solidFill>
                  <a:srgbClr val="878787"/>
                </a:solidFill>
                <a:latin typeface="Calibri" panose="020F0502020204030204" pitchFamily="34" charset="0"/>
                <a:ea typeface="ＭＳ Ｐゴシック" panose="020B0600070205080204" pitchFamily="34" charset="-128"/>
                <a:sym typeface="Calibri" panose="020F0502020204030204" pitchFamily="34" charset="0"/>
              </a:rPr>
              <a:pPr eaLnBrk="1" hangingPunct="1"/>
              <a:t>30</a:t>
            </a:fld>
            <a:endParaRPr lang="en-US" altLang="en-US" sz="1080">
              <a:solidFill>
                <a:srgbClr val="878787"/>
              </a:solidFill>
              <a:latin typeface="Calibri" panose="020F0502020204030204" pitchFamily="34" charset="0"/>
              <a:ea typeface="ＭＳ Ｐゴシック" panose="020B0600070205080204" pitchFamily="34" charset="-128"/>
              <a:sym typeface="Calibri" panose="020F0502020204030204" pitchFamily="34" charset="0"/>
            </a:endParaRPr>
          </a:p>
        </p:txBody>
      </p:sp>
      <p:sp>
        <p:nvSpPr>
          <p:cNvPr id="151556" name="Rectangle 3">
            <a:extLst>
              <a:ext uri="{FF2B5EF4-FFF2-40B4-BE49-F238E27FC236}">
                <a16:creationId xmlns:a16="http://schemas.microsoft.com/office/drawing/2014/main" id="{E6E0772C-2158-C547-A466-CA133A76BB41}"/>
              </a:ext>
            </a:extLst>
          </p:cNvPr>
          <p:cNvSpPr>
            <a:spLocks noGrp="1" noChangeArrowheads="1"/>
          </p:cNvSpPr>
          <p:nvPr>
            <p:ph type="title"/>
          </p:nvPr>
        </p:nvSpPr>
        <p:spPr>
          <a:xfrm>
            <a:off x="685800" y="457200"/>
            <a:ext cx="7772400" cy="1143000"/>
          </a:xfrm>
        </p:spPr>
        <p:txBody>
          <a:bodyPr/>
          <a:lstStyle/>
          <a:p>
            <a:pPr eaLnBrk="1" hangingPunct="1"/>
            <a:r>
              <a:rPr lang="en-US" altLang="en-US" sz="3200" dirty="0">
                <a:latin typeface="Calibri Italic" pitchFamily="1" charset="0"/>
                <a:sym typeface="Calibri Italic" pitchFamily="1" charset="0"/>
              </a:rPr>
              <a:t>Duckweeds</a:t>
            </a:r>
            <a:r>
              <a:rPr lang="en-US" altLang="en-US" sz="3200" i="1" dirty="0">
                <a:latin typeface="Calibri Italic" pitchFamily="1" charset="0"/>
                <a:sym typeface="Calibri Italic" pitchFamily="1" charset="0"/>
              </a:rPr>
              <a:t> (</a:t>
            </a:r>
            <a:r>
              <a:rPr lang="en-US" altLang="en-US" sz="3200" i="1" dirty="0" err="1">
                <a:latin typeface="Calibri Italic" pitchFamily="1" charset="0"/>
                <a:sym typeface="Calibri Italic" pitchFamily="1" charset="0"/>
              </a:rPr>
              <a:t>Lemnaceae</a:t>
            </a:r>
            <a:r>
              <a:rPr lang="en-US" altLang="en-US" sz="3200" i="1" dirty="0">
                <a:latin typeface="Calibri Italic" pitchFamily="1" charset="0"/>
                <a:sym typeface="Calibri Italic" pitchFamily="1" charset="0"/>
              </a:rPr>
              <a:t>): </a:t>
            </a:r>
            <a:r>
              <a:rPr lang="en-US" altLang="en-US" sz="3200" dirty="0">
                <a:latin typeface="Calibri Italic" pitchFamily="1" charset="0"/>
                <a:sym typeface="Calibri Italic" pitchFamily="1" charset="0"/>
              </a:rPr>
              <a:t>clonal reproduction without meiosis</a:t>
            </a:r>
            <a:endParaRPr lang="en-US" altLang="en-US" sz="3200" dirty="0"/>
          </a:p>
        </p:txBody>
      </p:sp>
      <p:graphicFrame>
        <p:nvGraphicFramePr>
          <p:cNvPr id="23556" name="Group 4">
            <a:extLst>
              <a:ext uri="{FF2B5EF4-FFF2-40B4-BE49-F238E27FC236}">
                <a16:creationId xmlns:a16="http://schemas.microsoft.com/office/drawing/2014/main" id="{C46D3284-141D-E04E-A49E-ECA37EBF5D04}"/>
              </a:ext>
            </a:extLst>
          </p:cNvPr>
          <p:cNvGraphicFramePr>
            <a:graphicFrameLocks noGrp="1"/>
          </p:cNvGraphicFramePr>
          <p:nvPr/>
        </p:nvGraphicFramePr>
        <p:xfrm>
          <a:off x="457200" y="1440180"/>
          <a:ext cx="2091690" cy="1474472"/>
        </p:xfrm>
        <a:graphic>
          <a:graphicData uri="http://schemas.openxmlformats.org/drawingml/2006/table">
            <a:tbl>
              <a:tblPr/>
              <a:tblGrid>
                <a:gridCol w="1045845">
                  <a:extLst>
                    <a:ext uri="{9D8B030D-6E8A-4147-A177-3AD203B41FA5}">
                      <a16:colId xmlns:a16="http://schemas.microsoft.com/office/drawing/2014/main" val="20000"/>
                    </a:ext>
                  </a:extLst>
                </a:gridCol>
                <a:gridCol w="1045845">
                  <a:extLst>
                    <a:ext uri="{9D8B030D-6E8A-4147-A177-3AD203B41FA5}">
                      <a16:colId xmlns:a16="http://schemas.microsoft.com/office/drawing/2014/main" val="20001"/>
                    </a:ext>
                  </a:extLst>
                </a:gridCol>
              </a:tblGrid>
              <a:tr h="368618">
                <a:tc>
                  <a:txBody>
                    <a:bodyPr/>
                    <a:lstStyle/>
                    <a:p>
                      <a:pPr marL="0" marR="0" lvl="0" indent="0" algn="l" defTabSz="914400" rtl="0" eaLnBrk="1" fontAlgn="base" latinLnBrk="0" hangingPunct="1">
                        <a:lnSpc>
                          <a:spcPct val="100000"/>
                        </a:lnSpc>
                        <a:spcBef>
                          <a:spcPct val="0"/>
                        </a:spcBef>
                        <a:spcAft>
                          <a:spcPct val="0"/>
                        </a:spcAft>
                        <a:buClr>
                          <a:srgbClr val="FF6600"/>
                        </a:buClr>
                        <a:buSzPct val="100000"/>
                        <a:buFont typeface="Wingdings" charset="0"/>
                        <a:buNone/>
                        <a:tabLst>
                          <a:tab pos="1016000" algn="l"/>
                        </a:tabLst>
                      </a:pPr>
                      <a:r>
                        <a:rPr kumimoji="0" lang="en-US" sz="1800" b="0" i="1" u="none" strike="noStrike" cap="none" normalizeH="0" baseline="0">
                          <a:ln>
                            <a:noFill/>
                          </a:ln>
                          <a:solidFill>
                            <a:schemeClr val="tx1"/>
                          </a:solidFill>
                          <a:effectLst/>
                          <a:latin typeface="Calibri Italic" charset="0"/>
                          <a:ea typeface="ヒラギノ角ゴ ProN W3" charset="0"/>
                          <a:cs typeface="Calibri Italic" charset="0"/>
                          <a:sym typeface="Calibri Italic" charset="0"/>
                        </a:rPr>
                        <a:t>Liopsida</a:t>
                      </a:r>
                    </a:p>
                  </a:txBody>
                  <a:tcPr marL="45720" marR="4572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FF6600"/>
                        </a:buClr>
                        <a:buSzPct val="100000"/>
                        <a:buFont typeface="Wingdings" charset="0"/>
                        <a:buNone/>
                        <a:tabLst>
                          <a:tab pos="1016000" algn="l"/>
                        </a:tabLst>
                      </a:pPr>
                      <a:r>
                        <a:rPr kumimoji="0" lang="en-US" sz="1800" b="0" i="0" u="none" strike="noStrike" cap="none" normalizeH="0" baseline="0">
                          <a:ln>
                            <a:noFill/>
                          </a:ln>
                          <a:solidFill>
                            <a:srgbClr val="2E6FFD"/>
                          </a:solidFill>
                          <a:effectLst/>
                          <a:latin typeface="Calibri" charset="0"/>
                          <a:ea typeface="ヒラギノ角ゴ ProN W3" charset="0"/>
                          <a:cs typeface="ヒラギノ角ゴ ProN W3" charset="0"/>
                          <a:sym typeface="Calibri" charset="0"/>
                        </a:rPr>
                        <a:t>class</a:t>
                      </a:r>
                    </a:p>
                  </a:txBody>
                  <a:tcPr marL="45720" marR="4572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618">
                <a:tc>
                  <a:txBody>
                    <a:bodyPr/>
                    <a:lstStyle/>
                    <a:p>
                      <a:pPr marL="0" marR="0" lvl="0" indent="0" algn="l" defTabSz="914400" rtl="0" eaLnBrk="1" fontAlgn="base" latinLnBrk="0" hangingPunct="1">
                        <a:lnSpc>
                          <a:spcPct val="100000"/>
                        </a:lnSpc>
                        <a:spcBef>
                          <a:spcPct val="0"/>
                        </a:spcBef>
                        <a:spcAft>
                          <a:spcPct val="0"/>
                        </a:spcAft>
                        <a:buClr>
                          <a:srgbClr val="FF6600"/>
                        </a:buClr>
                        <a:buSzPct val="100000"/>
                        <a:buFont typeface="Wingdings" charset="0"/>
                        <a:buNone/>
                        <a:tabLst>
                          <a:tab pos="1016000" algn="l"/>
                        </a:tabLst>
                      </a:pPr>
                      <a:r>
                        <a:rPr kumimoji="0" lang="en-US" sz="1800" b="0" i="1" u="none" strike="noStrike" cap="none" normalizeH="0" baseline="0">
                          <a:ln>
                            <a:noFill/>
                          </a:ln>
                          <a:solidFill>
                            <a:schemeClr val="tx1"/>
                          </a:solidFill>
                          <a:effectLst/>
                          <a:latin typeface="Calibri Italic" charset="0"/>
                          <a:ea typeface="ヒラギノ角ゴ ProN W3" charset="0"/>
                          <a:cs typeface="Calibri Italic" charset="0"/>
                          <a:sym typeface="Calibri Italic" charset="0"/>
                        </a:rPr>
                        <a:t>Aridae</a:t>
                      </a:r>
                    </a:p>
                  </a:txBody>
                  <a:tcPr marL="45720" marR="4572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FF6600"/>
                        </a:buClr>
                        <a:buSzPct val="100000"/>
                        <a:buFont typeface="Wingdings" charset="0"/>
                        <a:buNone/>
                        <a:tabLst>
                          <a:tab pos="1016000" algn="l"/>
                        </a:tabLst>
                      </a:pPr>
                      <a:r>
                        <a:rPr kumimoji="0" lang="en-US" sz="1800" b="0" i="0" u="none" strike="noStrike" cap="none" normalizeH="0" baseline="0">
                          <a:ln>
                            <a:noFill/>
                          </a:ln>
                          <a:solidFill>
                            <a:srgbClr val="2E6FFD"/>
                          </a:solidFill>
                          <a:effectLst/>
                          <a:latin typeface="Calibri" charset="0"/>
                          <a:ea typeface="ヒラギノ角ゴ ProN W3" charset="0"/>
                          <a:cs typeface="ヒラギノ角ゴ ProN W3" charset="0"/>
                          <a:sym typeface="Calibri" charset="0"/>
                        </a:rPr>
                        <a:t>subclass</a:t>
                      </a:r>
                    </a:p>
                  </a:txBody>
                  <a:tcPr marL="45720" marR="4572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618">
                <a:tc>
                  <a:txBody>
                    <a:bodyPr/>
                    <a:lstStyle/>
                    <a:p>
                      <a:pPr marL="0" marR="0" lvl="0" indent="0" algn="l" defTabSz="914400" rtl="0" eaLnBrk="1" fontAlgn="base" latinLnBrk="0" hangingPunct="1">
                        <a:lnSpc>
                          <a:spcPct val="100000"/>
                        </a:lnSpc>
                        <a:spcBef>
                          <a:spcPct val="0"/>
                        </a:spcBef>
                        <a:spcAft>
                          <a:spcPct val="0"/>
                        </a:spcAft>
                        <a:buClr>
                          <a:srgbClr val="FF6600"/>
                        </a:buClr>
                        <a:buSzPct val="100000"/>
                        <a:buFont typeface="Wingdings" charset="0"/>
                        <a:buNone/>
                        <a:tabLst>
                          <a:tab pos="1016000" algn="l"/>
                        </a:tabLst>
                      </a:pPr>
                      <a:r>
                        <a:rPr kumimoji="0" lang="en-US" sz="1800" b="0" i="1" u="none" strike="noStrike" cap="none" normalizeH="0" baseline="0">
                          <a:ln>
                            <a:noFill/>
                          </a:ln>
                          <a:solidFill>
                            <a:schemeClr val="tx1"/>
                          </a:solidFill>
                          <a:effectLst/>
                          <a:latin typeface="Calibri Italic" charset="0"/>
                          <a:ea typeface="ヒラギノ角ゴ ProN W3" charset="0"/>
                          <a:cs typeface="Calibri Italic" charset="0"/>
                          <a:sym typeface="Calibri Italic" charset="0"/>
                        </a:rPr>
                        <a:t>Arales</a:t>
                      </a:r>
                    </a:p>
                  </a:txBody>
                  <a:tcPr marL="45720" marR="4572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FF6600"/>
                        </a:buClr>
                        <a:buSzPct val="100000"/>
                        <a:buFont typeface="Wingdings" charset="0"/>
                        <a:buNone/>
                        <a:tabLst>
                          <a:tab pos="1016000" algn="l"/>
                        </a:tabLst>
                      </a:pPr>
                      <a:r>
                        <a:rPr kumimoji="0" lang="en-US" sz="1800" b="0" i="0" u="none" strike="noStrike" cap="none" normalizeH="0" baseline="0">
                          <a:ln>
                            <a:noFill/>
                          </a:ln>
                          <a:solidFill>
                            <a:srgbClr val="2E6FFD"/>
                          </a:solidFill>
                          <a:effectLst/>
                          <a:latin typeface="Calibri" charset="0"/>
                          <a:ea typeface="ヒラギノ角ゴ ProN W3" charset="0"/>
                          <a:cs typeface="ヒラギノ角ゴ ProN W3" charset="0"/>
                          <a:sym typeface="Calibri" charset="0"/>
                        </a:rPr>
                        <a:t>order</a:t>
                      </a:r>
                    </a:p>
                  </a:txBody>
                  <a:tcPr marL="45720" marR="4572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8618">
                <a:tc>
                  <a:txBody>
                    <a:bodyPr/>
                    <a:lstStyle/>
                    <a:p>
                      <a:pPr marL="0" marR="0" lvl="0" indent="0" algn="l" defTabSz="914400" rtl="0" eaLnBrk="1" fontAlgn="base" latinLnBrk="0" hangingPunct="1">
                        <a:lnSpc>
                          <a:spcPct val="100000"/>
                        </a:lnSpc>
                        <a:spcBef>
                          <a:spcPct val="0"/>
                        </a:spcBef>
                        <a:spcAft>
                          <a:spcPct val="0"/>
                        </a:spcAft>
                        <a:buClr>
                          <a:srgbClr val="FF6600"/>
                        </a:buClr>
                        <a:buSzPct val="100000"/>
                        <a:buFont typeface="Wingdings" charset="0"/>
                        <a:buNone/>
                        <a:tabLst>
                          <a:tab pos="1016000" algn="l"/>
                        </a:tabLst>
                      </a:pPr>
                      <a:r>
                        <a:rPr kumimoji="0" lang="en-US" sz="1800" b="0" i="1" u="none" strike="noStrike" cap="none" normalizeH="0" baseline="0">
                          <a:ln>
                            <a:noFill/>
                          </a:ln>
                          <a:solidFill>
                            <a:schemeClr val="tx1"/>
                          </a:solidFill>
                          <a:effectLst/>
                          <a:latin typeface="Calibri Italic" charset="0"/>
                          <a:ea typeface="ヒラギノ角ゴ ProN W3" charset="0"/>
                          <a:cs typeface="Calibri Italic" charset="0"/>
                          <a:sym typeface="Calibri Italic" charset="0"/>
                        </a:rPr>
                        <a:t>Araceae</a:t>
                      </a:r>
                    </a:p>
                  </a:txBody>
                  <a:tcPr marL="45720" marR="4572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FF6600"/>
                        </a:buClr>
                        <a:buSzPct val="100000"/>
                        <a:buFont typeface="Wingdings" charset="0"/>
                        <a:buNone/>
                        <a:tabLst>
                          <a:tab pos="1016000" algn="l"/>
                        </a:tabLst>
                      </a:pPr>
                      <a:r>
                        <a:rPr kumimoji="0" lang="en-US" sz="1800" b="0" i="0" u="none" strike="noStrike" cap="none" normalizeH="0" baseline="0">
                          <a:ln>
                            <a:noFill/>
                          </a:ln>
                          <a:solidFill>
                            <a:srgbClr val="2E6FFD"/>
                          </a:solidFill>
                          <a:effectLst/>
                          <a:latin typeface="Calibri" charset="0"/>
                          <a:ea typeface="ヒラギノ角ゴ ProN W3" charset="0"/>
                          <a:cs typeface="ヒラギノ角ゴ ProN W3" charset="0"/>
                          <a:sym typeface="Calibri" charset="0"/>
                        </a:rPr>
                        <a:t>family</a:t>
                      </a:r>
                    </a:p>
                  </a:txBody>
                  <a:tcPr marL="45720" marR="4572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151574" name="Picture 35">
            <a:extLst>
              <a:ext uri="{FF2B5EF4-FFF2-40B4-BE49-F238E27FC236}">
                <a16:creationId xmlns:a16="http://schemas.microsoft.com/office/drawing/2014/main" id="{A3E0EB34-D0E6-C448-85EF-4D5C643B383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3486" y="1474466"/>
            <a:ext cx="1211356" cy="147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1575" name="Rectangle 38">
            <a:extLst>
              <a:ext uri="{FF2B5EF4-FFF2-40B4-BE49-F238E27FC236}">
                <a16:creationId xmlns:a16="http://schemas.microsoft.com/office/drawing/2014/main" id="{73A4D2CB-ACE7-744C-8FFF-FC62B5008F83}"/>
              </a:ext>
            </a:extLst>
          </p:cNvPr>
          <p:cNvSpPr>
            <a:spLocks/>
          </p:cNvSpPr>
          <p:nvPr/>
        </p:nvSpPr>
        <p:spPr bwMode="auto">
          <a:xfrm>
            <a:off x="2788920" y="2983231"/>
            <a:ext cx="18785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l" eaLnBrk="1" hangingPunct="1"/>
            <a:r>
              <a:rPr lang="en-US" altLang="en-US" sz="1800" i="1">
                <a:solidFill>
                  <a:schemeClr val="tx1"/>
                </a:solidFill>
                <a:latin typeface="Calibri Italic" pitchFamily="1" charset="0"/>
                <a:ea typeface="ＭＳ Ｐゴシック" panose="020B0600070205080204" pitchFamily="34" charset="-128"/>
                <a:sym typeface="Calibri Italic" pitchFamily="1" charset="0"/>
              </a:rPr>
              <a:t>Wolfia microscopica</a:t>
            </a:r>
          </a:p>
        </p:txBody>
      </p:sp>
      <p:sp>
        <p:nvSpPr>
          <p:cNvPr id="151576" name="Rectangle 10">
            <a:extLst>
              <a:ext uri="{FF2B5EF4-FFF2-40B4-BE49-F238E27FC236}">
                <a16:creationId xmlns:a16="http://schemas.microsoft.com/office/drawing/2014/main" id="{EEB70696-210F-DF44-8D3E-E3768EFAD67F}"/>
              </a:ext>
            </a:extLst>
          </p:cNvPr>
          <p:cNvSpPr>
            <a:spLocks noChangeArrowheads="1"/>
          </p:cNvSpPr>
          <p:nvPr/>
        </p:nvSpPr>
        <p:spPr bwMode="auto">
          <a:xfrm>
            <a:off x="0" y="3360420"/>
            <a:ext cx="5638800"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4" rIns="82294">
            <a:spAutoFit/>
          </a:bodyPr>
          <a:lstStyle>
            <a:lvl1pPr marL="415925" indent="-415925"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l" eaLnBrk="1" hangingPunct="1">
              <a:buFont typeface="Arial" panose="020B0604020202020204" pitchFamily="34" charset="0"/>
              <a:buChar char="•"/>
            </a:pPr>
            <a:r>
              <a:rPr lang="en-US" altLang="en-US" sz="2880" dirty="0"/>
              <a:t>Reduced morphology</a:t>
            </a:r>
          </a:p>
          <a:p>
            <a:pPr lvl="1" algn="l" eaLnBrk="1" hangingPunct="1">
              <a:buFont typeface="Arial" panose="020B0604020202020204" pitchFamily="34" charset="0"/>
              <a:buChar char="•"/>
            </a:pPr>
            <a:r>
              <a:rPr lang="en-US" altLang="en-US" sz="2520" dirty="0"/>
              <a:t>Fronds (leaf-like structures)</a:t>
            </a:r>
          </a:p>
          <a:p>
            <a:pPr lvl="1" algn="l" eaLnBrk="1" hangingPunct="1">
              <a:buFont typeface="Arial" panose="020B0604020202020204" pitchFamily="34" charset="0"/>
              <a:buChar char="•"/>
            </a:pPr>
            <a:r>
              <a:rPr lang="en-US" altLang="en-US" sz="2520" dirty="0"/>
              <a:t>Meristem-like stem cell </a:t>
            </a:r>
            <a:r>
              <a:rPr lang="ja-JP" altLang="en-US" sz="2520">
                <a:latin typeface="Arial" panose="020B0604020202020204" pitchFamily="34" charset="0"/>
              </a:rPr>
              <a:t>“</a:t>
            </a:r>
            <a:r>
              <a:rPr lang="en-US" altLang="ja-JP" sz="2520" dirty="0"/>
              <a:t>pocket</a:t>
            </a:r>
            <a:r>
              <a:rPr lang="ja-JP" altLang="en-US" sz="2520">
                <a:latin typeface="Arial" panose="020B0604020202020204" pitchFamily="34" charset="0"/>
              </a:rPr>
              <a:t>”</a:t>
            </a:r>
            <a:r>
              <a:rPr lang="en-US" altLang="ja-JP" sz="2520" dirty="0"/>
              <a:t> </a:t>
            </a:r>
          </a:p>
          <a:p>
            <a:pPr lvl="1" algn="l" eaLnBrk="1" hangingPunct="1">
              <a:buFont typeface="Arial" panose="020B0604020202020204" pitchFamily="34" charset="0"/>
              <a:buChar char="•"/>
            </a:pPr>
            <a:endParaRPr lang="en-US" altLang="ja-JP" sz="2520" dirty="0"/>
          </a:p>
          <a:p>
            <a:pPr algn="l" eaLnBrk="1" hangingPunct="1">
              <a:buFont typeface="Arial" panose="020B0604020202020204" pitchFamily="34" charset="0"/>
              <a:buChar char="•"/>
            </a:pPr>
            <a:r>
              <a:rPr lang="en-US" altLang="en-US" sz="2880" dirty="0"/>
              <a:t>Clonal reproduction</a:t>
            </a:r>
          </a:p>
          <a:p>
            <a:pPr lvl="1" algn="l" eaLnBrk="1" hangingPunct="1">
              <a:buFont typeface="Arial" panose="020B0604020202020204" pitchFamily="34" charset="0"/>
              <a:buChar char="•"/>
            </a:pPr>
            <a:r>
              <a:rPr lang="en-US" altLang="en-US" sz="2520" dirty="0"/>
              <a:t>12-48 hours duplication by budding</a:t>
            </a:r>
          </a:p>
          <a:p>
            <a:pPr lvl="1" algn="l" eaLnBrk="1" hangingPunct="1">
              <a:buFont typeface="Arial" panose="020B0604020202020204" pitchFamily="34" charset="0"/>
              <a:buChar char="•"/>
            </a:pPr>
            <a:r>
              <a:rPr lang="en-US" altLang="en-US" sz="2520" dirty="0"/>
              <a:t>Limited flowering</a:t>
            </a:r>
          </a:p>
          <a:p>
            <a:pPr lvl="1" algn="l" eaLnBrk="1" hangingPunct="1">
              <a:buFont typeface="Arial" panose="020B0604020202020204" pitchFamily="34" charset="0"/>
              <a:buChar char="•"/>
            </a:pPr>
            <a:r>
              <a:rPr lang="en-US" altLang="en-US" sz="2520" dirty="0"/>
              <a:t>10cm</a:t>
            </a:r>
            <a:r>
              <a:rPr lang="en-US" altLang="en-US" sz="2520" baseline="30000" dirty="0"/>
              <a:t>2</a:t>
            </a:r>
            <a:r>
              <a:rPr lang="en-US" altLang="en-US" sz="2520" dirty="0"/>
              <a:t> to 1 hectare in 50 days</a:t>
            </a:r>
          </a:p>
        </p:txBody>
      </p:sp>
      <p:pic>
        <p:nvPicPr>
          <p:cNvPr id="151577" name="Picture 5">
            <a:extLst>
              <a:ext uri="{FF2B5EF4-FFF2-40B4-BE49-F238E27FC236}">
                <a16:creationId xmlns:a16="http://schemas.microsoft.com/office/drawing/2014/main" id="{06FED069-AF53-FE4F-8C68-8F8ADBC30F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5400000">
            <a:off x="5553723" y="1434637"/>
            <a:ext cx="3080042" cy="335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51578" name="Rectangle 6">
            <a:extLst>
              <a:ext uri="{FF2B5EF4-FFF2-40B4-BE49-F238E27FC236}">
                <a16:creationId xmlns:a16="http://schemas.microsoft.com/office/drawing/2014/main" id="{9AE9F0D0-99C6-2649-A7C4-F78356FEFCFB}"/>
              </a:ext>
            </a:extLst>
          </p:cNvPr>
          <p:cNvSpPr>
            <a:spLocks/>
          </p:cNvSpPr>
          <p:nvPr/>
        </p:nvSpPr>
        <p:spPr bwMode="auto">
          <a:xfrm>
            <a:off x="6333649" y="5123498"/>
            <a:ext cx="17861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wrap="none" lIns="0" tIns="0" rIns="0" bIns="0">
            <a:spAutoFit/>
          </a:bodyPr>
          <a:lstStyle>
            <a:lvl1pPr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lang="en-US" altLang="en-US" sz="1800" dirty="0">
                <a:solidFill>
                  <a:schemeClr val="tx1"/>
                </a:solidFill>
                <a:latin typeface="Calibri Italic" pitchFamily="1" charset="0"/>
                <a:ea typeface="ＭＳ Ｐゴシック" panose="020B0600070205080204" pitchFamily="34" charset="-128"/>
                <a:sym typeface="Calibri Italic" pitchFamily="1" charset="0"/>
              </a:rPr>
              <a:t>Spirodela polyrhiza</a:t>
            </a:r>
            <a:endParaRPr lang="en-US" altLang="en-US" sz="1800" dirty="0">
              <a:solidFill>
                <a:schemeClr val="tx1"/>
              </a:solidFill>
              <a:latin typeface="Calibri" panose="020F0502020204030204" pitchFamily="34" charset="0"/>
              <a:ea typeface="ＭＳ Ｐゴシック" panose="020B0600070205080204" pitchFamily="34" charset="-128"/>
              <a:sym typeface="Calibri" panose="020F0502020204030204" pitchFamily="34" charset="0"/>
            </a:endParaRPr>
          </a:p>
          <a:p>
            <a:pPr eaLnBrk="1" hangingPunct="1"/>
            <a:r>
              <a:rPr lang="en-US" altLang="en-US" sz="1800" dirty="0">
                <a:solidFill>
                  <a:schemeClr val="tx1"/>
                </a:solidFill>
                <a:latin typeface="Calibri" panose="020F0502020204030204" pitchFamily="34" charset="0"/>
                <a:ea typeface="ＭＳ Ｐゴシック" panose="020B0600070205080204" pitchFamily="34" charset="-128"/>
                <a:sym typeface="Calibri" panose="020F0502020204030204" pitchFamily="34" charset="0"/>
              </a:rPr>
              <a:t>(</a:t>
            </a:r>
            <a:r>
              <a:rPr lang="en-US" altLang="en-US" sz="1800" dirty="0" err="1">
                <a:solidFill>
                  <a:schemeClr val="tx1"/>
                </a:solidFill>
                <a:latin typeface="Calibri" panose="020F0502020204030204" pitchFamily="34" charset="0"/>
                <a:ea typeface="ＭＳ Ｐゴシック" panose="020B0600070205080204" pitchFamily="34" charset="-128"/>
                <a:sym typeface="Calibri" panose="020F0502020204030204" pitchFamily="34" charset="0"/>
              </a:rPr>
              <a:t>Landolt</a:t>
            </a:r>
            <a:r>
              <a:rPr lang="en-US" altLang="en-US" sz="1800" dirty="0">
                <a:solidFill>
                  <a:schemeClr val="tx1"/>
                </a:solidFill>
                <a:latin typeface="Calibri" panose="020F0502020204030204" pitchFamily="34" charset="0"/>
                <a:ea typeface="ＭＳ Ｐゴシック" panose="020B0600070205080204" pitchFamily="34" charset="-128"/>
                <a:sym typeface="Calibri" panose="020F0502020204030204" pitchFamily="34" charset="0"/>
              </a:rPr>
              <a:t>, 1986)</a:t>
            </a:r>
          </a:p>
        </p:txBody>
      </p:sp>
    </p:spTree>
    <p:extLst>
      <p:ext uri="{BB962C8B-B14F-4D97-AF65-F5344CB8AC3E}">
        <p14:creationId xmlns:p14="http://schemas.microsoft.com/office/powerpoint/2010/main" val="1499693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タイトル 1">
            <a:extLst>
              <a:ext uri="{FF2B5EF4-FFF2-40B4-BE49-F238E27FC236}">
                <a16:creationId xmlns:a16="http://schemas.microsoft.com/office/drawing/2014/main" id="{0AD3DFEF-9CDD-D54B-941B-E0DD650E7015}"/>
              </a:ext>
            </a:extLst>
          </p:cNvPr>
          <p:cNvSpPr txBox="1">
            <a:spLocks/>
          </p:cNvSpPr>
          <p:nvPr/>
        </p:nvSpPr>
        <p:spPr bwMode="auto">
          <a:xfrm>
            <a:off x="-14287" y="52864"/>
            <a:ext cx="91582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8" rIns="91438" bIns="45718" anchor="ctr"/>
          <a:lstStyle>
            <a:lvl1pPr defTabSz="4572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defTabSz="4572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defTabSz="4572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defTabSz="4572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defTabSz="4572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defTabSz="457200"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defTabSz="457200"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defTabSz="457200"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defTabSz="457200"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lang="en-US" altLang="ja-JP" sz="3240">
                <a:latin typeface="Arial" panose="020B0604020202020204" pitchFamily="34" charset="0"/>
                <a:cs typeface="Arial" panose="020B0604020202020204" pitchFamily="34" charset="0"/>
              </a:rPr>
              <a:t>Growing duckweed (</a:t>
            </a:r>
            <a:r>
              <a:rPr lang="en-US" altLang="ja-JP" sz="3240" i="1">
                <a:latin typeface="Arial" panose="020B0604020202020204" pitchFamily="34" charset="0"/>
                <a:cs typeface="Arial" panose="020B0604020202020204" pitchFamily="34" charset="0"/>
              </a:rPr>
              <a:t>Lemna gibba</a:t>
            </a:r>
            <a:r>
              <a:rPr lang="en-US" altLang="ja-JP" sz="3240">
                <a:latin typeface="Arial" panose="020B0604020202020204" pitchFamily="34" charset="0"/>
                <a:cs typeface="Arial" panose="020B0604020202020204" pitchFamily="34" charset="0"/>
              </a:rPr>
              <a:t>)</a:t>
            </a:r>
          </a:p>
          <a:p>
            <a:pPr eaLnBrk="1" hangingPunct="1"/>
            <a:r>
              <a:rPr lang="en-US" altLang="ja-JP" sz="1800">
                <a:latin typeface="Arial" panose="020B0604020202020204" pitchFamily="34" charset="0"/>
                <a:cs typeface="Arial" panose="020B0604020202020204" pitchFamily="34" charset="0"/>
              </a:rPr>
              <a:t>in constant light conditions</a:t>
            </a:r>
          </a:p>
        </p:txBody>
      </p:sp>
      <p:sp>
        <p:nvSpPr>
          <p:cNvPr id="193539" name="正方形/長方形 105">
            <a:extLst>
              <a:ext uri="{FF2B5EF4-FFF2-40B4-BE49-F238E27FC236}">
                <a16:creationId xmlns:a16="http://schemas.microsoft.com/office/drawing/2014/main" id="{915E6BFF-FAA3-5045-B32D-544F78B89FCA}"/>
              </a:ext>
            </a:extLst>
          </p:cNvPr>
          <p:cNvSpPr>
            <a:spLocks noChangeArrowheads="1"/>
          </p:cNvSpPr>
          <p:nvPr/>
        </p:nvSpPr>
        <p:spPr bwMode="auto">
          <a:xfrm>
            <a:off x="5507832" y="5697856"/>
            <a:ext cx="1368743" cy="39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8" rIns="91438" bIns="45718">
            <a:spAutoFit/>
          </a:bodyPr>
          <a:lstStyle>
            <a:lvl1pPr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kumimoji="1" lang="en-US" altLang="ja-JP" sz="1980">
                <a:latin typeface="Arial" panose="020B0604020202020204" pitchFamily="34" charset="0"/>
                <a:cs typeface="Arial" panose="020B0604020202020204" pitchFamily="34" charset="0"/>
              </a:rPr>
              <a:t>10 mm</a:t>
            </a:r>
            <a:endParaRPr kumimoji="1" lang="ja-JP" altLang="en-US" sz="1980">
              <a:latin typeface="Arial" panose="020B0604020202020204" pitchFamily="34" charset="0"/>
              <a:cs typeface="Arial" panose="020B0604020202020204" pitchFamily="34" charset="0"/>
            </a:endParaRPr>
          </a:p>
        </p:txBody>
      </p:sp>
      <p:pic>
        <p:nvPicPr>
          <p:cNvPr id="5" name="Lg_p8L_GrowthMov_150307_NF1s_LDtoLL_Bar5mm_M">
            <a:hlinkClick r:id="" action="ppaction://media"/>
            <a:extLst>
              <a:ext uri="{FF2B5EF4-FFF2-40B4-BE49-F238E27FC236}">
                <a16:creationId xmlns:a16="http://schemas.microsoft.com/office/drawing/2014/main" id="{46D7428D-113E-B64F-840D-E58011B8BB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09327" y="1440180"/>
            <a:ext cx="4925347" cy="4925347"/>
          </a:xfrm>
          <a:prstGeom prst="rect">
            <a:avLst/>
          </a:prstGeom>
        </p:spPr>
      </p:pic>
    </p:spTree>
    <p:extLst>
      <p:ext uri="{BB962C8B-B14F-4D97-AF65-F5344CB8AC3E}">
        <p14:creationId xmlns:p14="http://schemas.microsoft.com/office/powerpoint/2010/main" val="48489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3">
            <a:extLst>
              <a:ext uri="{FF2B5EF4-FFF2-40B4-BE49-F238E27FC236}">
                <a16:creationId xmlns:a16="http://schemas.microsoft.com/office/drawing/2014/main" id="{06A15AEA-A12E-D44B-8159-7FB312323DCF}"/>
              </a:ext>
            </a:extLst>
          </p:cNvPr>
          <p:cNvSpPr>
            <a:spLocks noGrp="1"/>
          </p:cNvSpPr>
          <p:nvPr>
            <p:ph type="sldNum" sz="quarter"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41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668655" indent="-257175" eaLnBrk="0" hangingPunct="0">
              <a:defRPr sz="41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028700" indent="-205740" eaLnBrk="0" hangingPunct="0">
              <a:defRPr sz="41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440180" indent="-205740" eaLnBrk="0" hangingPunct="0">
              <a:defRPr sz="41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1851660" indent="-205740" eaLnBrk="0" hangingPunct="0">
              <a:defRPr sz="41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263140" indent="-205740" algn="ctr" eaLnBrk="0" fontAlgn="base" hangingPunct="0">
              <a:spcBef>
                <a:spcPct val="0"/>
              </a:spcBef>
              <a:spcAft>
                <a:spcPct val="0"/>
              </a:spcAft>
              <a:defRPr sz="41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674620" indent="-205740" algn="ctr" eaLnBrk="0" fontAlgn="base" hangingPunct="0">
              <a:spcBef>
                <a:spcPct val="0"/>
              </a:spcBef>
              <a:spcAft>
                <a:spcPct val="0"/>
              </a:spcAft>
              <a:defRPr sz="41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086100" indent="-205740" algn="ctr" eaLnBrk="0" fontAlgn="base" hangingPunct="0">
              <a:spcBef>
                <a:spcPct val="0"/>
              </a:spcBef>
              <a:spcAft>
                <a:spcPct val="0"/>
              </a:spcAft>
              <a:defRPr sz="41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497580" indent="-205740" algn="ctr" eaLnBrk="0" fontAlgn="base" hangingPunct="0">
              <a:spcBef>
                <a:spcPct val="0"/>
              </a:spcBef>
              <a:spcAft>
                <a:spcPct val="0"/>
              </a:spcAft>
              <a:defRPr sz="41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fld id="{4186A172-094C-364A-BEB6-1D17753F693F}" type="slidenum">
              <a:rPr lang="en-US" altLang="en-US" sz="1000">
                <a:solidFill>
                  <a:srgbClr val="878787"/>
                </a:solidFill>
                <a:latin typeface="Calibri" panose="020F0502020204030204" pitchFamily="34" charset="0"/>
                <a:ea typeface="ＭＳ Ｐゴシック" panose="020B0600070205080204" pitchFamily="34" charset="-128"/>
                <a:sym typeface="Calibri" panose="020F0502020204030204" pitchFamily="34" charset="0"/>
              </a:rPr>
              <a:pPr eaLnBrk="1" hangingPunct="1"/>
              <a:t>32</a:t>
            </a:fld>
            <a:endParaRPr lang="en-US" altLang="en-US" sz="1000">
              <a:solidFill>
                <a:srgbClr val="878787"/>
              </a:solidFill>
              <a:latin typeface="Calibri" panose="020F0502020204030204" pitchFamily="34" charset="0"/>
              <a:ea typeface="ＭＳ Ｐゴシック" panose="020B0600070205080204" pitchFamily="34" charset="-128"/>
              <a:sym typeface="Calibri" panose="020F0502020204030204" pitchFamily="34" charset="0"/>
            </a:endParaRPr>
          </a:p>
        </p:txBody>
      </p:sp>
      <p:sp>
        <p:nvSpPr>
          <p:cNvPr id="155652" name="Rectangle 3">
            <a:extLst>
              <a:ext uri="{FF2B5EF4-FFF2-40B4-BE49-F238E27FC236}">
                <a16:creationId xmlns:a16="http://schemas.microsoft.com/office/drawing/2014/main" id="{C88EE9D1-16DD-7247-8F8C-3DC6AA0FBF2F}"/>
              </a:ext>
            </a:extLst>
          </p:cNvPr>
          <p:cNvSpPr>
            <a:spLocks noGrp="1" noChangeArrowheads="1"/>
          </p:cNvSpPr>
          <p:nvPr>
            <p:ph type="title"/>
          </p:nvPr>
        </p:nvSpPr>
        <p:spPr/>
        <p:txBody>
          <a:bodyPr>
            <a:normAutofit/>
          </a:bodyPr>
          <a:lstStyle/>
          <a:p>
            <a:pPr eaLnBrk="1" hangingPunct="1"/>
            <a:r>
              <a:rPr lang="en-US" altLang="en-US" sz="3600" i="1" dirty="0">
                <a:latin typeface="Calibri Italic" pitchFamily="1" charset="0"/>
                <a:sym typeface="Calibri Italic" pitchFamily="1" charset="0"/>
              </a:rPr>
              <a:t>Lemnaceae </a:t>
            </a:r>
            <a:r>
              <a:rPr lang="en-US" altLang="en-US" sz="3600" dirty="0">
                <a:latin typeface="Calibri Italic" pitchFamily="1" charset="0"/>
                <a:sym typeface="Calibri Italic" pitchFamily="1" charset="0"/>
              </a:rPr>
              <a:t>as an climate crop</a:t>
            </a:r>
            <a:endParaRPr lang="en-US" altLang="en-US" sz="3600" dirty="0"/>
          </a:p>
        </p:txBody>
      </p:sp>
      <p:sp>
        <p:nvSpPr>
          <p:cNvPr id="155653" name="Rectangle 4">
            <a:extLst>
              <a:ext uri="{FF2B5EF4-FFF2-40B4-BE49-F238E27FC236}">
                <a16:creationId xmlns:a16="http://schemas.microsoft.com/office/drawing/2014/main" id="{3D324F99-9133-3744-9B04-A87A4A494185}"/>
              </a:ext>
            </a:extLst>
          </p:cNvPr>
          <p:cNvSpPr>
            <a:spLocks noGrp="1" noChangeArrowheads="1"/>
          </p:cNvSpPr>
          <p:nvPr>
            <p:ph type="body" idx="1"/>
          </p:nvPr>
        </p:nvSpPr>
        <p:spPr>
          <a:xfrm>
            <a:off x="457200" y="1600200"/>
            <a:ext cx="5212080" cy="4972050"/>
          </a:xfrm>
        </p:spPr>
        <p:txBody>
          <a:bodyPr>
            <a:normAutofit/>
          </a:bodyPr>
          <a:lstStyle/>
          <a:p>
            <a:pPr marL="374333" indent="-374333">
              <a:spcBef>
                <a:spcPct val="0"/>
              </a:spcBef>
            </a:pPr>
            <a:endParaRPr lang="en-US" altLang="en-US" sz="2000" dirty="0"/>
          </a:p>
          <a:p>
            <a:pPr marL="374333" indent="-374333">
              <a:spcBef>
                <a:spcPct val="0"/>
              </a:spcBef>
            </a:pPr>
            <a:endParaRPr lang="en-US" altLang="en-US" sz="2000" dirty="0"/>
          </a:p>
          <a:p>
            <a:pPr marL="374333" indent="-374333">
              <a:spcBef>
                <a:spcPct val="0"/>
              </a:spcBef>
            </a:pPr>
            <a:r>
              <a:rPr lang="en-US" altLang="en-US" sz="2000" dirty="0"/>
              <a:t>Duckweeds can reproduce clonally by budding without meiosis</a:t>
            </a:r>
          </a:p>
          <a:p>
            <a:pPr marL="374333" indent="-374333">
              <a:spcBef>
                <a:spcPct val="0"/>
              </a:spcBef>
            </a:pPr>
            <a:endParaRPr lang="en-US" altLang="en-US" sz="2000" dirty="0"/>
          </a:p>
          <a:p>
            <a:pPr marL="374333" indent="-374333">
              <a:spcBef>
                <a:spcPct val="0"/>
              </a:spcBef>
            </a:pPr>
            <a:r>
              <a:rPr lang="en-US" altLang="en-US" sz="2000" dirty="0"/>
              <a:t>Excellent metabolic profile:</a:t>
            </a:r>
          </a:p>
          <a:p>
            <a:pPr lvl="1" eaLnBrk="1" hangingPunct="1"/>
            <a:r>
              <a:rPr lang="en-US" altLang="en-US" sz="2000" dirty="0"/>
              <a:t>Growth rate (12-48h doubling time)</a:t>
            </a:r>
          </a:p>
          <a:p>
            <a:pPr lvl="1"/>
            <a:r>
              <a:rPr lang="en-US" altLang="en-US" sz="2000" dirty="0"/>
              <a:t>Starch 12-50%</a:t>
            </a:r>
          </a:p>
          <a:p>
            <a:pPr lvl="1"/>
            <a:r>
              <a:rPr lang="en-US" altLang="en-US" sz="2000" dirty="0"/>
              <a:t>Protein 11-40%</a:t>
            </a:r>
          </a:p>
          <a:p>
            <a:pPr lvl="1"/>
            <a:r>
              <a:rPr lang="en-US" altLang="en-US" sz="2000" dirty="0"/>
              <a:t>Lipid 2-9%</a:t>
            </a:r>
          </a:p>
          <a:p>
            <a:pPr lvl="1"/>
            <a:r>
              <a:rPr lang="en-US" altLang="en-US" sz="2000" dirty="0"/>
              <a:t>Low lignin content (5%)</a:t>
            </a:r>
          </a:p>
          <a:p>
            <a:pPr lvl="1"/>
            <a:r>
              <a:rPr lang="en-US" altLang="en-US" sz="2000" dirty="0"/>
              <a:t>Open stomata, unlimited access to </a:t>
            </a:r>
            <a:r>
              <a:rPr lang="en-US" altLang="en-US" sz="1800" dirty="0">
                <a:latin typeface="Helvetica" pitchFamily="2" charset="0"/>
              </a:rPr>
              <a:t>gaseous CO</a:t>
            </a:r>
            <a:r>
              <a:rPr lang="en-US" altLang="en-US" sz="1800" baseline="-25000" dirty="0">
                <a:latin typeface="Helvetica" pitchFamily="2" charset="0"/>
              </a:rPr>
              <a:t>2</a:t>
            </a:r>
            <a:r>
              <a:rPr lang="en-US" altLang="en-US" sz="1800" dirty="0">
                <a:latin typeface="Helvetica" pitchFamily="2" charset="0"/>
              </a:rPr>
              <a:t>.</a:t>
            </a:r>
            <a:endParaRPr lang="en-US" altLang="en-US" sz="1800" dirty="0"/>
          </a:p>
          <a:p>
            <a:pPr lvl="1"/>
            <a:endParaRPr lang="en-US" altLang="en-US" sz="1800" dirty="0"/>
          </a:p>
        </p:txBody>
      </p:sp>
      <p:pic>
        <p:nvPicPr>
          <p:cNvPr id="155654" name="Picture 5">
            <a:extLst>
              <a:ext uri="{FF2B5EF4-FFF2-40B4-BE49-F238E27FC236}">
                <a16:creationId xmlns:a16="http://schemas.microsoft.com/office/drawing/2014/main" id="{9FCCEFCB-3F13-0448-B892-B2712AC38207}"/>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88688" y="1474469"/>
            <a:ext cx="3955312" cy="3501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6" name="Picture 3" descr="stomata.jpg">
            <a:extLst>
              <a:ext uri="{FF2B5EF4-FFF2-40B4-BE49-F238E27FC236}">
                <a16:creationId xmlns:a16="http://schemas.microsoft.com/office/drawing/2014/main" id="{91FF18AD-0A02-9F47-A27C-3A21A3E14AF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669281" y="5075126"/>
            <a:ext cx="3017520" cy="1515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937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himble2"/>
          <p:cNvPicPr>
            <a:picLocks noChangeAspect="1" noChangeArrowheads="1"/>
          </p:cNvPicPr>
          <p:nvPr/>
        </p:nvPicPr>
        <p:blipFill>
          <a:blip r:embed="rId3" cstate="screen">
            <a:extLst>
              <a:ext uri="{28A0092B-C50C-407E-A947-70E740481C1C}">
                <a14:useLocalDpi xmlns:a14="http://schemas.microsoft.com/office/drawing/2010/main"/>
              </a:ext>
            </a:extLst>
          </a:blip>
          <a:srcRect l="7117" t="9560" r="9711" b="11588"/>
          <a:stretch>
            <a:fillRect/>
          </a:stretch>
        </p:blipFill>
        <p:spPr bwMode="auto">
          <a:xfrm>
            <a:off x="3712514" y="1826134"/>
            <a:ext cx="1049620" cy="1273381"/>
          </a:xfrm>
          <a:prstGeom prst="rect">
            <a:avLst/>
          </a:prstGeom>
          <a:noFill/>
          <a:ln w="9525">
            <a:noFill/>
            <a:miter lim="800000"/>
            <a:headEnd/>
            <a:tailEnd/>
          </a:ln>
        </p:spPr>
      </p:pic>
      <p:graphicFrame>
        <p:nvGraphicFramePr>
          <p:cNvPr id="9" name="Table 8"/>
          <p:cNvGraphicFramePr>
            <a:graphicFrameLocks noGrp="1"/>
          </p:cNvGraphicFramePr>
          <p:nvPr>
            <p:extLst>
              <p:ext uri="{D42A27DB-BD31-4B8C-83A1-F6EECF244321}">
                <p14:modId xmlns:p14="http://schemas.microsoft.com/office/powerpoint/2010/main" val="2177856046"/>
              </p:ext>
            </p:extLst>
          </p:nvPr>
        </p:nvGraphicFramePr>
        <p:xfrm>
          <a:off x="811437" y="3483864"/>
          <a:ext cx="4968570" cy="3145536"/>
        </p:xfrm>
        <a:graphic>
          <a:graphicData uri="http://schemas.openxmlformats.org/drawingml/2006/table">
            <a:tbl>
              <a:tblPr firstRow="1" bandRow="1">
                <a:tableStyleId>{2D5ABB26-0587-4C30-8999-92F81FD0307C}</a:tableStyleId>
              </a:tblPr>
              <a:tblGrid>
                <a:gridCol w="993714">
                  <a:extLst>
                    <a:ext uri="{9D8B030D-6E8A-4147-A177-3AD203B41FA5}">
                      <a16:colId xmlns:a16="http://schemas.microsoft.com/office/drawing/2014/main" val="20000"/>
                    </a:ext>
                  </a:extLst>
                </a:gridCol>
                <a:gridCol w="993714">
                  <a:extLst>
                    <a:ext uri="{9D8B030D-6E8A-4147-A177-3AD203B41FA5}">
                      <a16:colId xmlns:a16="http://schemas.microsoft.com/office/drawing/2014/main" val="20001"/>
                    </a:ext>
                  </a:extLst>
                </a:gridCol>
                <a:gridCol w="993714">
                  <a:extLst>
                    <a:ext uri="{9D8B030D-6E8A-4147-A177-3AD203B41FA5}">
                      <a16:colId xmlns:a16="http://schemas.microsoft.com/office/drawing/2014/main" val="20002"/>
                    </a:ext>
                  </a:extLst>
                </a:gridCol>
                <a:gridCol w="993714">
                  <a:extLst>
                    <a:ext uri="{9D8B030D-6E8A-4147-A177-3AD203B41FA5}">
                      <a16:colId xmlns:a16="http://schemas.microsoft.com/office/drawing/2014/main" val="20003"/>
                    </a:ext>
                  </a:extLst>
                </a:gridCol>
                <a:gridCol w="993714">
                  <a:extLst>
                    <a:ext uri="{9D8B030D-6E8A-4147-A177-3AD203B41FA5}">
                      <a16:colId xmlns:a16="http://schemas.microsoft.com/office/drawing/2014/main" val="20004"/>
                    </a:ext>
                  </a:extLst>
                </a:gridCol>
              </a:tblGrid>
              <a:tr h="0">
                <a:tc>
                  <a:txBody>
                    <a:bodyPr/>
                    <a:lstStyle/>
                    <a:p>
                      <a:pPr algn="l">
                        <a:lnSpc>
                          <a:spcPct val="100000"/>
                        </a:lnSpc>
                        <a:spcBef>
                          <a:spcPts val="0"/>
                        </a:spcBef>
                        <a:spcAft>
                          <a:spcPts val="0"/>
                        </a:spcAft>
                      </a:pPr>
                      <a:r>
                        <a:rPr lang="en-US" sz="1200" b="1" i="1" kern="1200" spc="0" dirty="0">
                          <a:latin typeface="Helvetica"/>
                          <a:cs typeface="Helvetica"/>
                        </a:rPr>
                        <a:t>Lemna</a:t>
                      </a:r>
                    </a:p>
                  </a:txBody>
                  <a:tcPr marL="0" marR="0" marT="18288" marB="91440"/>
                </a:tc>
                <a:tc>
                  <a:txBody>
                    <a:bodyPr/>
                    <a:lstStyle/>
                    <a:p>
                      <a:pPr algn="l">
                        <a:lnSpc>
                          <a:spcPct val="100000"/>
                        </a:lnSpc>
                        <a:spcBef>
                          <a:spcPts val="0"/>
                        </a:spcBef>
                        <a:spcAft>
                          <a:spcPts val="0"/>
                        </a:spcAft>
                      </a:pPr>
                      <a:r>
                        <a:rPr lang="en-US" sz="1200" b="1" i="1" kern="1200" spc="0" dirty="0" err="1">
                          <a:latin typeface="Helvetica"/>
                          <a:cs typeface="Helvetica"/>
                        </a:rPr>
                        <a:t>Landoltia</a:t>
                      </a:r>
                      <a:endParaRPr lang="en-US" sz="1200" b="1" i="1" kern="1200" spc="0" dirty="0">
                        <a:latin typeface="Helvetica"/>
                        <a:cs typeface="Helvetica"/>
                      </a:endParaRPr>
                    </a:p>
                  </a:txBody>
                  <a:tcPr marL="0" marR="0" marT="18288" marB="91440"/>
                </a:tc>
                <a:tc>
                  <a:txBody>
                    <a:bodyPr/>
                    <a:lstStyle/>
                    <a:p>
                      <a:pPr algn="l">
                        <a:lnSpc>
                          <a:spcPct val="100000"/>
                        </a:lnSpc>
                        <a:spcBef>
                          <a:spcPts val="0"/>
                        </a:spcBef>
                        <a:spcAft>
                          <a:spcPts val="0"/>
                        </a:spcAft>
                      </a:pPr>
                      <a:r>
                        <a:rPr lang="en-US" sz="1200" b="1" i="1" kern="1200" spc="0" dirty="0">
                          <a:latin typeface="Helvetica"/>
                          <a:cs typeface="Helvetica"/>
                        </a:rPr>
                        <a:t>Spirodela</a:t>
                      </a:r>
                    </a:p>
                  </a:txBody>
                  <a:tcPr marL="0" marR="0" marT="18288" marB="91440"/>
                </a:tc>
                <a:tc>
                  <a:txBody>
                    <a:bodyPr/>
                    <a:lstStyle/>
                    <a:p>
                      <a:pPr algn="l">
                        <a:lnSpc>
                          <a:spcPct val="100000"/>
                        </a:lnSpc>
                        <a:spcBef>
                          <a:spcPts val="0"/>
                        </a:spcBef>
                        <a:spcAft>
                          <a:spcPts val="0"/>
                        </a:spcAft>
                      </a:pPr>
                      <a:r>
                        <a:rPr lang="en-US" sz="1200" b="1" i="1" kern="1200" spc="0" dirty="0" err="1">
                          <a:latin typeface="Helvetica"/>
                          <a:cs typeface="Helvetica"/>
                        </a:rPr>
                        <a:t>Wolffia</a:t>
                      </a:r>
                      <a:endParaRPr lang="en-US" sz="1200" b="1" i="1" kern="1200" spc="0" dirty="0">
                        <a:latin typeface="Helvetica"/>
                        <a:cs typeface="Helvetica"/>
                      </a:endParaRPr>
                    </a:p>
                  </a:txBody>
                  <a:tcPr marL="0" marR="0" marT="18288" marB="91440"/>
                </a:tc>
                <a:tc>
                  <a:txBody>
                    <a:bodyPr/>
                    <a:lstStyle/>
                    <a:p>
                      <a:pPr algn="l">
                        <a:lnSpc>
                          <a:spcPct val="100000"/>
                        </a:lnSpc>
                        <a:spcBef>
                          <a:spcPts val="0"/>
                        </a:spcBef>
                        <a:spcAft>
                          <a:spcPts val="0"/>
                        </a:spcAft>
                      </a:pPr>
                      <a:r>
                        <a:rPr lang="en-US" sz="1200" b="1" i="1" kern="1200" spc="0" dirty="0" err="1">
                          <a:latin typeface="Helvetica"/>
                          <a:cs typeface="Helvetica"/>
                        </a:rPr>
                        <a:t>Wolffiella</a:t>
                      </a:r>
                      <a:endParaRPr lang="en-US" sz="1200" b="1" i="1" kern="1200" spc="0" dirty="0">
                        <a:latin typeface="Helvetica"/>
                        <a:cs typeface="Helvetica"/>
                      </a:endParaRPr>
                    </a:p>
                  </a:txBody>
                  <a:tcPr marL="0" marR="0" marT="18288" marB="91440"/>
                </a:tc>
                <a:extLst>
                  <a:ext uri="{0D108BD9-81ED-4DB2-BD59-A6C34878D82A}">
                    <a16:rowId xmlns:a16="http://schemas.microsoft.com/office/drawing/2014/main" val="10000"/>
                  </a:ext>
                </a:extLst>
              </a:tr>
              <a:tr h="0">
                <a:tc>
                  <a:txBody>
                    <a:bodyPr/>
                    <a:lstStyle/>
                    <a:p>
                      <a:pPr algn="l" fontAlgn="t">
                        <a:lnSpc>
                          <a:spcPct val="100000"/>
                        </a:lnSpc>
                        <a:spcBef>
                          <a:spcPts val="0"/>
                        </a:spcBef>
                        <a:spcAft>
                          <a:spcPts val="0"/>
                        </a:spcAft>
                      </a:pPr>
                      <a:r>
                        <a:rPr lang="en-US" sz="1200" b="0" i="1" u="none" strike="noStrike" kern="1200" spc="0" dirty="0" err="1">
                          <a:solidFill>
                            <a:srgbClr val="000000"/>
                          </a:solidFill>
                          <a:latin typeface="Helvetica"/>
                        </a:rPr>
                        <a:t>aequinoctialis</a:t>
                      </a:r>
                      <a:r>
                        <a:rPr lang="en-US" sz="1200" b="0" i="1" u="none" strike="noStrike" kern="1200" spc="0" dirty="0">
                          <a:solidFill>
                            <a:srgbClr val="000000"/>
                          </a:solidFill>
                          <a:latin typeface="Helvetica"/>
                        </a:rPr>
                        <a:t> </a:t>
                      </a:r>
                    </a:p>
                  </a:txBody>
                  <a:tcPr marL="0" marR="0" marT="18288" marB="18288"/>
                </a:tc>
                <a:tc>
                  <a:txBody>
                    <a:bodyPr/>
                    <a:lstStyle/>
                    <a:p>
                      <a:pPr algn="l" fontAlgn="t"/>
                      <a:r>
                        <a:rPr lang="en-US" sz="1200" b="0" i="1" u="none" strike="noStrike" dirty="0" err="1">
                          <a:solidFill>
                            <a:srgbClr val="000000"/>
                          </a:solidFill>
                          <a:latin typeface="Helvetica"/>
                        </a:rPr>
                        <a:t>punctata</a:t>
                      </a:r>
                      <a:r>
                        <a:rPr lang="en-US" sz="1200" b="0" i="1" u="none" strike="noStrike" dirty="0">
                          <a:solidFill>
                            <a:srgbClr val="000000"/>
                          </a:solidFill>
                          <a:latin typeface="Helvetica"/>
                        </a:rPr>
                        <a:t> </a:t>
                      </a:r>
                    </a:p>
                  </a:txBody>
                  <a:tcPr marL="0" marR="0" marT="18288" marB="18288"/>
                </a:tc>
                <a:tc>
                  <a:txBody>
                    <a:bodyPr/>
                    <a:lstStyle/>
                    <a:p>
                      <a:pPr algn="l" fontAlgn="t"/>
                      <a:r>
                        <a:rPr lang="en-US" sz="1200" b="0" i="1" u="none" strike="noStrike">
                          <a:solidFill>
                            <a:srgbClr val="000000"/>
                          </a:solidFill>
                          <a:latin typeface="Helvetica"/>
                        </a:rPr>
                        <a:t>intermedia </a:t>
                      </a: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angusta </a:t>
                      </a:r>
                    </a:p>
                  </a:txBody>
                  <a:tcPr marL="0" marR="0" marT="18288" marB="18288"/>
                </a:tc>
                <a:tc>
                  <a:txBody>
                    <a:bodyPr/>
                    <a:lstStyle/>
                    <a:p>
                      <a:pPr algn="l" fontAlgn="t">
                        <a:lnSpc>
                          <a:spcPct val="100000"/>
                        </a:lnSpc>
                        <a:spcBef>
                          <a:spcPts val="0"/>
                        </a:spcBef>
                        <a:spcAft>
                          <a:spcPts val="0"/>
                        </a:spcAft>
                      </a:pPr>
                      <a:r>
                        <a:rPr lang="en-US" sz="1200" b="0" i="1" u="none" strike="noStrike" kern="1200" spc="0" dirty="0" err="1">
                          <a:solidFill>
                            <a:srgbClr val="000000"/>
                          </a:solidFill>
                          <a:latin typeface="Helvetica"/>
                        </a:rPr>
                        <a:t>caudata</a:t>
                      </a:r>
                      <a:r>
                        <a:rPr lang="en-US" sz="1200" b="0" i="1" u="none" strike="noStrike" kern="1200" spc="0" dirty="0">
                          <a:solidFill>
                            <a:srgbClr val="000000"/>
                          </a:solidFill>
                          <a:latin typeface="Helvetica"/>
                        </a:rPr>
                        <a:t> </a:t>
                      </a:r>
                    </a:p>
                  </a:txBody>
                  <a:tcPr marL="0" marR="0" marT="18288" marB="18288"/>
                </a:tc>
                <a:extLst>
                  <a:ext uri="{0D108BD9-81ED-4DB2-BD59-A6C34878D82A}">
                    <a16:rowId xmlns:a16="http://schemas.microsoft.com/office/drawing/2014/main" val="10001"/>
                  </a:ext>
                </a:extLst>
              </a:tr>
              <a:tr h="0">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disperma </a:t>
                      </a: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fontAlgn="t"/>
                      <a:r>
                        <a:rPr lang="en-US" sz="1200" b="0" i="1" u="none" strike="noStrike" dirty="0">
                          <a:solidFill>
                            <a:srgbClr val="000000"/>
                          </a:solidFill>
                          <a:latin typeface="Helvetica"/>
                        </a:rPr>
                        <a:t>polyrhiza </a:t>
                      </a:r>
                    </a:p>
                  </a:txBody>
                  <a:tcPr marL="0" marR="0" marT="18288" marB="18288">
                    <a:solidFill>
                      <a:srgbClr val="92D050"/>
                    </a:solidFill>
                  </a:tcPr>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arrhiza </a:t>
                      </a: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denticulata </a:t>
                      </a:r>
                    </a:p>
                  </a:txBody>
                  <a:tcPr marL="0" marR="0" marT="18288" marB="18288"/>
                </a:tc>
                <a:extLst>
                  <a:ext uri="{0D108BD9-81ED-4DB2-BD59-A6C34878D82A}">
                    <a16:rowId xmlns:a16="http://schemas.microsoft.com/office/drawing/2014/main" val="10002"/>
                  </a:ext>
                </a:extLst>
              </a:tr>
              <a:tr h="0">
                <a:tc>
                  <a:txBody>
                    <a:bodyPr/>
                    <a:lstStyle/>
                    <a:p>
                      <a:pPr algn="l" fontAlgn="t">
                        <a:lnSpc>
                          <a:spcPct val="100000"/>
                        </a:lnSpc>
                        <a:spcBef>
                          <a:spcPts val="0"/>
                        </a:spcBef>
                        <a:spcAft>
                          <a:spcPts val="0"/>
                        </a:spcAft>
                      </a:pPr>
                      <a:r>
                        <a:rPr lang="en-US" sz="1200" b="0" i="1" u="none" strike="noStrike" kern="1200" spc="0" dirty="0">
                          <a:solidFill>
                            <a:srgbClr val="000000"/>
                          </a:solidFill>
                          <a:latin typeface="Helvetica"/>
                        </a:rPr>
                        <a:t>gibba </a:t>
                      </a:r>
                    </a:p>
                  </a:txBody>
                  <a:tcPr marL="0" marR="0" marT="18288" marB="18288">
                    <a:solidFill>
                      <a:srgbClr val="92D050"/>
                    </a:solidFill>
                  </a:tcPr>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tc>
                  <a:txBody>
                    <a:bodyPr/>
                    <a:lstStyle/>
                    <a:p>
                      <a:pPr algn="l" fontAlgn="t">
                        <a:lnSpc>
                          <a:spcPct val="100000"/>
                        </a:lnSpc>
                        <a:spcBef>
                          <a:spcPts val="0"/>
                        </a:spcBef>
                        <a:spcAft>
                          <a:spcPts val="0"/>
                        </a:spcAft>
                      </a:pPr>
                      <a:r>
                        <a:rPr lang="en-US" sz="1200" b="0" i="1" u="none" strike="noStrike" kern="1200" spc="0" dirty="0">
                          <a:solidFill>
                            <a:srgbClr val="000000"/>
                          </a:solidFill>
                          <a:latin typeface="Helvetica"/>
                        </a:rPr>
                        <a:t>australiana </a:t>
                      </a:r>
                    </a:p>
                  </a:txBody>
                  <a:tcPr marL="0" marR="0" marT="18288" marB="18288">
                    <a:solidFill>
                      <a:srgbClr val="92D050"/>
                    </a:solidFill>
                  </a:tcPr>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gladiata </a:t>
                      </a:r>
                    </a:p>
                  </a:txBody>
                  <a:tcPr marL="0" marR="0" marT="18288" marB="18288"/>
                </a:tc>
                <a:extLst>
                  <a:ext uri="{0D108BD9-81ED-4DB2-BD59-A6C34878D82A}">
                    <a16:rowId xmlns:a16="http://schemas.microsoft.com/office/drawing/2014/main" val="10003"/>
                  </a:ext>
                </a:extLst>
              </a:tr>
              <a:tr h="0">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japonica </a:t>
                      </a: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borealis </a:t>
                      </a: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hyalina </a:t>
                      </a:r>
                    </a:p>
                  </a:txBody>
                  <a:tcPr marL="0" marR="0" marT="18288" marB="18288"/>
                </a:tc>
                <a:extLst>
                  <a:ext uri="{0D108BD9-81ED-4DB2-BD59-A6C34878D82A}">
                    <a16:rowId xmlns:a16="http://schemas.microsoft.com/office/drawing/2014/main" val="10004"/>
                  </a:ext>
                </a:extLst>
              </a:tr>
              <a:tr h="0">
                <a:tc>
                  <a:txBody>
                    <a:bodyPr/>
                    <a:lstStyle/>
                    <a:p>
                      <a:pPr algn="l" fontAlgn="t">
                        <a:lnSpc>
                          <a:spcPct val="100000"/>
                        </a:lnSpc>
                        <a:spcBef>
                          <a:spcPts val="0"/>
                        </a:spcBef>
                        <a:spcAft>
                          <a:spcPts val="0"/>
                        </a:spcAft>
                      </a:pPr>
                      <a:r>
                        <a:rPr lang="en-US" sz="1200" b="0" i="1" u="none" strike="noStrike" kern="1200" spc="0" dirty="0">
                          <a:solidFill>
                            <a:srgbClr val="000000"/>
                          </a:solidFill>
                          <a:latin typeface="Helvetica"/>
                        </a:rPr>
                        <a:t>minor </a:t>
                      </a:r>
                    </a:p>
                  </a:txBody>
                  <a:tcPr marL="0" marR="0" marT="18288" marB="18288">
                    <a:solidFill>
                      <a:srgbClr val="92D050"/>
                    </a:solidFill>
                  </a:tcPr>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brasilensis </a:t>
                      </a:r>
                    </a:p>
                  </a:txBody>
                  <a:tcPr marL="0" marR="0" marT="18288" marB="18288"/>
                </a:tc>
                <a:tc>
                  <a:txBody>
                    <a:bodyPr/>
                    <a:lstStyle/>
                    <a:p>
                      <a:pPr algn="l" fontAlgn="t">
                        <a:lnSpc>
                          <a:spcPct val="100000"/>
                        </a:lnSpc>
                        <a:spcBef>
                          <a:spcPts val="0"/>
                        </a:spcBef>
                        <a:spcAft>
                          <a:spcPts val="0"/>
                        </a:spcAft>
                      </a:pPr>
                      <a:r>
                        <a:rPr lang="en-US" sz="1200" b="0" i="1" u="none" strike="noStrike" kern="1200" spc="0" dirty="0" err="1">
                          <a:solidFill>
                            <a:srgbClr val="000000"/>
                          </a:solidFill>
                          <a:latin typeface="Helvetica"/>
                        </a:rPr>
                        <a:t>lingulata</a:t>
                      </a:r>
                      <a:r>
                        <a:rPr lang="en-US" sz="1200" b="0" i="1" u="none" strike="noStrike" kern="1200" spc="0" dirty="0">
                          <a:solidFill>
                            <a:srgbClr val="000000"/>
                          </a:solidFill>
                          <a:latin typeface="Helvetica"/>
                        </a:rPr>
                        <a:t> </a:t>
                      </a:r>
                    </a:p>
                  </a:txBody>
                  <a:tcPr marL="0" marR="0" marT="18288" marB="18288"/>
                </a:tc>
                <a:extLst>
                  <a:ext uri="{0D108BD9-81ED-4DB2-BD59-A6C34878D82A}">
                    <a16:rowId xmlns:a16="http://schemas.microsoft.com/office/drawing/2014/main" val="10005"/>
                  </a:ext>
                </a:extLst>
              </a:tr>
              <a:tr h="0">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minuta </a:t>
                      </a: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columbiana </a:t>
                      </a: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neotropica </a:t>
                      </a:r>
                    </a:p>
                  </a:txBody>
                  <a:tcPr marL="0" marR="0" marT="18288" marB="18288"/>
                </a:tc>
                <a:extLst>
                  <a:ext uri="{0D108BD9-81ED-4DB2-BD59-A6C34878D82A}">
                    <a16:rowId xmlns:a16="http://schemas.microsoft.com/office/drawing/2014/main" val="10006"/>
                  </a:ext>
                </a:extLst>
              </a:tr>
              <a:tr h="0">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obscura </a:t>
                      </a: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cylindracea </a:t>
                      </a: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oblonga </a:t>
                      </a:r>
                    </a:p>
                  </a:txBody>
                  <a:tcPr marL="0" marR="0" marT="18288" marB="18288"/>
                </a:tc>
                <a:extLst>
                  <a:ext uri="{0D108BD9-81ED-4DB2-BD59-A6C34878D82A}">
                    <a16:rowId xmlns:a16="http://schemas.microsoft.com/office/drawing/2014/main" val="10007"/>
                  </a:ext>
                </a:extLst>
              </a:tr>
              <a:tr h="0">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perpusilla </a:t>
                      </a: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elongata </a:t>
                      </a: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repanda </a:t>
                      </a:r>
                    </a:p>
                  </a:txBody>
                  <a:tcPr marL="0" marR="0" marT="18288" marB="18288"/>
                </a:tc>
                <a:extLst>
                  <a:ext uri="{0D108BD9-81ED-4DB2-BD59-A6C34878D82A}">
                    <a16:rowId xmlns:a16="http://schemas.microsoft.com/office/drawing/2014/main" val="10008"/>
                  </a:ext>
                </a:extLst>
              </a:tr>
              <a:tr h="0">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tenera </a:t>
                      </a: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globosa </a:t>
                      </a: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rotunda </a:t>
                      </a:r>
                    </a:p>
                  </a:txBody>
                  <a:tcPr marL="0" marR="0" marT="18288" marB="18288"/>
                </a:tc>
                <a:extLst>
                  <a:ext uri="{0D108BD9-81ED-4DB2-BD59-A6C34878D82A}">
                    <a16:rowId xmlns:a16="http://schemas.microsoft.com/office/drawing/2014/main" val="10009"/>
                  </a:ext>
                </a:extLst>
              </a:tr>
              <a:tr h="0">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trisulca </a:t>
                      </a: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microscopica </a:t>
                      </a:r>
                    </a:p>
                  </a:txBody>
                  <a:tcPr marL="0" marR="0" marT="18288" marB="18288"/>
                </a:tc>
                <a:tc>
                  <a:txBody>
                    <a:bodyPr/>
                    <a:lstStyle/>
                    <a:p>
                      <a:pPr algn="l" fontAlgn="t">
                        <a:lnSpc>
                          <a:spcPct val="100000"/>
                        </a:lnSpc>
                        <a:spcBef>
                          <a:spcPts val="0"/>
                        </a:spcBef>
                        <a:spcAft>
                          <a:spcPts val="0"/>
                        </a:spcAft>
                      </a:pPr>
                      <a:r>
                        <a:rPr lang="en-US" sz="1200" b="0" i="1" u="none" strike="noStrike" kern="1200" spc="0" dirty="0" err="1">
                          <a:solidFill>
                            <a:srgbClr val="000000"/>
                          </a:solidFill>
                          <a:latin typeface="Helvetica"/>
                        </a:rPr>
                        <a:t>weltwischii</a:t>
                      </a:r>
                      <a:r>
                        <a:rPr lang="en-US" sz="1200" b="0" i="1" u="none" strike="noStrike" kern="1200" spc="0" dirty="0">
                          <a:solidFill>
                            <a:srgbClr val="000000"/>
                          </a:solidFill>
                          <a:latin typeface="Helvetica"/>
                        </a:rPr>
                        <a:t> </a:t>
                      </a:r>
                    </a:p>
                  </a:txBody>
                  <a:tcPr marL="0" marR="0" marT="18288" marB="18288"/>
                </a:tc>
                <a:extLst>
                  <a:ext uri="{0D108BD9-81ED-4DB2-BD59-A6C34878D82A}">
                    <a16:rowId xmlns:a16="http://schemas.microsoft.com/office/drawing/2014/main" val="10010"/>
                  </a:ext>
                </a:extLst>
              </a:tr>
              <a:tr h="0">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turionifera </a:t>
                      </a: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fontAlgn="t">
                        <a:lnSpc>
                          <a:spcPct val="100000"/>
                        </a:lnSpc>
                        <a:spcBef>
                          <a:spcPts val="0"/>
                        </a:spcBef>
                        <a:spcAft>
                          <a:spcPts val="0"/>
                        </a:spcAft>
                      </a:pPr>
                      <a:r>
                        <a:rPr lang="en-US" sz="1200" b="0" i="1" u="none" strike="noStrike" kern="1200" spc="0" dirty="0" err="1">
                          <a:solidFill>
                            <a:srgbClr val="000000"/>
                          </a:solidFill>
                          <a:latin typeface="Helvetica"/>
                        </a:rPr>
                        <a:t>neglecta</a:t>
                      </a:r>
                      <a:r>
                        <a:rPr lang="en-US" sz="1200" b="0" i="1" u="none" strike="noStrike" kern="1200" spc="0" dirty="0">
                          <a:solidFill>
                            <a:srgbClr val="000000"/>
                          </a:solidFill>
                          <a:latin typeface="Helvetica"/>
                        </a:rPr>
                        <a:t> </a:t>
                      </a: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extLst>
                  <a:ext uri="{0D108BD9-81ED-4DB2-BD59-A6C34878D82A}">
                    <a16:rowId xmlns:a16="http://schemas.microsoft.com/office/drawing/2014/main" val="10011"/>
                  </a:ext>
                </a:extLst>
              </a:tr>
              <a:tr h="0">
                <a:tc>
                  <a:txBody>
                    <a:bodyPr/>
                    <a:lstStyle/>
                    <a:p>
                      <a:pPr algn="l" fontAlgn="t">
                        <a:lnSpc>
                          <a:spcPct val="100000"/>
                        </a:lnSpc>
                        <a:spcBef>
                          <a:spcPts val="0"/>
                        </a:spcBef>
                        <a:spcAft>
                          <a:spcPts val="0"/>
                        </a:spcAft>
                      </a:pPr>
                      <a:r>
                        <a:rPr lang="en-US" sz="1200" b="0" i="1" u="none" strike="noStrike" kern="1200" spc="0">
                          <a:solidFill>
                            <a:srgbClr val="000000"/>
                          </a:solidFill>
                          <a:latin typeface="Helvetica"/>
                        </a:rPr>
                        <a:t>valdiviana </a:t>
                      </a: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extLst>
                  <a:ext uri="{0D108BD9-81ED-4DB2-BD59-A6C34878D82A}">
                    <a16:rowId xmlns:a16="http://schemas.microsoft.com/office/drawing/2014/main" val="10012"/>
                  </a:ext>
                </a:extLst>
              </a:tr>
              <a:tr h="0">
                <a:tc>
                  <a:txBody>
                    <a:bodyPr/>
                    <a:lstStyle/>
                    <a:p>
                      <a:pPr algn="l" fontAlgn="t">
                        <a:lnSpc>
                          <a:spcPct val="100000"/>
                        </a:lnSpc>
                        <a:spcBef>
                          <a:spcPts val="0"/>
                        </a:spcBef>
                        <a:spcAft>
                          <a:spcPts val="0"/>
                        </a:spcAft>
                      </a:pPr>
                      <a:r>
                        <a:rPr lang="en-US" sz="1200" b="0" i="1" u="none" strike="noStrike" kern="1200" spc="0" dirty="0" err="1">
                          <a:solidFill>
                            <a:srgbClr val="000000"/>
                          </a:solidFill>
                          <a:latin typeface="Helvetica"/>
                        </a:rPr>
                        <a:t>yungensis</a:t>
                      </a:r>
                      <a:r>
                        <a:rPr lang="en-US" sz="1200" b="0" i="1" u="none" strike="noStrike" kern="1200" spc="0" dirty="0">
                          <a:solidFill>
                            <a:srgbClr val="000000"/>
                          </a:solidFill>
                          <a:latin typeface="Helvetica"/>
                        </a:rPr>
                        <a:t> </a:t>
                      </a: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a:latin typeface="Helvetica"/>
                        <a:cs typeface="Helvetica"/>
                      </a:endParaRPr>
                    </a:p>
                  </a:txBody>
                  <a:tcPr marL="0" marR="0" marT="18288" marB="18288"/>
                </a:tc>
                <a:tc>
                  <a:txBody>
                    <a:bodyPr/>
                    <a:lstStyle/>
                    <a:p>
                      <a:pPr algn="l">
                        <a:lnSpc>
                          <a:spcPct val="100000"/>
                        </a:lnSpc>
                        <a:spcBef>
                          <a:spcPts val="0"/>
                        </a:spcBef>
                        <a:spcAft>
                          <a:spcPts val="0"/>
                        </a:spcAft>
                      </a:pPr>
                      <a:endParaRPr lang="en-US" sz="1200" i="1" kern="1200" spc="0" dirty="0">
                        <a:latin typeface="Helvetica"/>
                        <a:cs typeface="Helvetica"/>
                      </a:endParaRPr>
                    </a:p>
                  </a:txBody>
                  <a:tcPr marL="0" marR="0" marT="18288" marB="18288"/>
                </a:tc>
                <a:extLst>
                  <a:ext uri="{0D108BD9-81ED-4DB2-BD59-A6C34878D82A}">
                    <a16:rowId xmlns:a16="http://schemas.microsoft.com/office/drawing/2014/main" val="10013"/>
                  </a:ext>
                </a:extLst>
              </a:tr>
            </a:tbl>
          </a:graphicData>
        </a:graphic>
      </p:graphicFrame>
      <p:sp>
        <p:nvSpPr>
          <p:cNvPr id="10" name="TextBox 9"/>
          <p:cNvSpPr txBox="1"/>
          <p:nvPr/>
        </p:nvSpPr>
        <p:spPr>
          <a:xfrm>
            <a:off x="1435607" y="1889401"/>
            <a:ext cx="1138453" cy="1184940"/>
          </a:xfrm>
          <a:prstGeom prst="rect">
            <a:avLst/>
          </a:prstGeom>
          <a:noFill/>
        </p:spPr>
        <p:txBody>
          <a:bodyPr wrap="square" rtlCol="0">
            <a:spAutoFit/>
          </a:bodyPr>
          <a:lstStyle/>
          <a:p>
            <a:pPr>
              <a:spcAft>
                <a:spcPts val="600"/>
              </a:spcAft>
            </a:pPr>
            <a:r>
              <a:rPr lang="en-US" sz="1400" i="1" dirty="0" err="1">
                <a:latin typeface="Helvetica"/>
                <a:cs typeface="Helvetica"/>
              </a:rPr>
              <a:t>Liliopsida</a:t>
            </a:r>
            <a:endParaRPr lang="en-US" sz="1400" i="1" dirty="0">
              <a:latin typeface="Helvetica"/>
              <a:cs typeface="Helvetica"/>
            </a:endParaRPr>
          </a:p>
          <a:p>
            <a:pPr>
              <a:spcAft>
                <a:spcPts val="600"/>
              </a:spcAft>
            </a:pPr>
            <a:r>
              <a:rPr lang="en-US" sz="1400" i="1" dirty="0" err="1">
                <a:latin typeface="Helvetica"/>
                <a:cs typeface="Helvetica"/>
              </a:rPr>
              <a:t>Aridae</a:t>
            </a:r>
            <a:endParaRPr lang="en-US" sz="1400" i="1" dirty="0">
              <a:latin typeface="Helvetica"/>
              <a:cs typeface="Helvetica"/>
            </a:endParaRPr>
          </a:p>
          <a:p>
            <a:pPr>
              <a:spcAft>
                <a:spcPts val="600"/>
              </a:spcAft>
            </a:pPr>
            <a:r>
              <a:rPr lang="en-US" sz="1400" i="1" dirty="0" err="1">
                <a:latin typeface="Helvetica"/>
                <a:cs typeface="Helvetica"/>
              </a:rPr>
              <a:t>Arales</a:t>
            </a:r>
            <a:endParaRPr lang="en-US" sz="1400" i="1" dirty="0">
              <a:latin typeface="Helvetica"/>
              <a:cs typeface="Helvetica"/>
            </a:endParaRPr>
          </a:p>
          <a:p>
            <a:pPr>
              <a:spcAft>
                <a:spcPts val="600"/>
              </a:spcAft>
            </a:pPr>
            <a:r>
              <a:rPr lang="en-US" sz="1400" i="1" dirty="0" err="1">
                <a:latin typeface="Helvetica"/>
                <a:cs typeface="Helvetica"/>
              </a:rPr>
              <a:t>Araceae</a:t>
            </a:r>
            <a:endParaRPr lang="en-US" sz="1400" i="1" dirty="0">
              <a:latin typeface="Helvetica"/>
              <a:cs typeface="Helvetica"/>
            </a:endParaRPr>
          </a:p>
        </p:txBody>
      </p:sp>
      <p:sp>
        <p:nvSpPr>
          <p:cNvPr id="11" name="TextBox 10"/>
          <p:cNvSpPr txBox="1"/>
          <p:nvPr/>
        </p:nvSpPr>
        <p:spPr>
          <a:xfrm>
            <a:off x="2574061" y="1889402"/>
            <a:ext cx="834042" cy="1061829"/>
          </a:xfrm>
          <a:prstGeom prst="rect">
            <a:avLst/>
          </a:prstGeom>
          <a:noFill/>
        </p:spPr>
        <p:txBody>
          <a:bodyPr wrap="square" rtlCol="0">
            <a:spAutoFit/>
          </a:bodyPr>
          <a:lstStyle/>
          <a:p>
            <a:pPr algn="r">
              <a:spcAft>
                <a:spcPts val="600"/>
              </a:spcAft>
            </a:pPr>
            <a:r>
              <a:rPr lang="en-US" sz="1200" i="1" dirty="0">
                <a:solidFill>
                  <a:schemeClr val="accent1"/>
                </a:solidFill>
                <a:latin typeface="Helvetica"/>
                <a:cs typeface="Helvetica"/>
              </a:rPr>
              <a:t>class</a:t>
            </a:r>
          </a:p>
          <a:p>
            <a:pPr algn="r">
              <a:spcAft>
                <a:spcPts val="600"/>
              </a:spcAft>
            </a:pPr>
            <a:r>
              <a:rPr lang="en-US" sz="1200" i="1" dirty="0">
                <a:solidFill>
                  <a:schemeClr val="accent1"/>
                </a:solidFill>
                <a:latin typeface="Helvetica"/>
                <a:cs typeface="Helvetica"/>
              </a:rPr>
              <a:t>subclass</a:t>
            </a:r>
          </a:p>
          <a:p>
            <a:pPr algn="r">
              <a:spcAft>
                <a:spcPts val="600"/>
              </a:spcAft>
            </a:pPr>
            <a:r>
              <a:rPr lang="en-US" sz="1200" i="1" dirty="0">
                <a:solidFill>
                  <a:schemeClr val="accent1"/>
                </a:solidFill>
                <a:latin typeface="Helvetica"/>
                <a:cs typeface="Helvetica"/>
              </a:rPr>
              <a:t>order</a:t>
            </a:r>
          </a:p>
          <a:p>
            <a:pPr algn="r">
              <a:spcAft>
                <a:spcPts val="600"/>
              </a:spcAft>
            </a:pPr>
            <a:r>
              <a:rPr lang="en-US" sz="1200" i="1" dirty="0">
                <a:solidFill>
                  <a:schemeClr val="accent1"/>
                </a:solidFill>
                <a:latin typeface="Helvetica"/>
                <a:cs typeface="Helvetica"/>
              </a:rPr>
              <a:t>family</a:t>
            </a:r>
          </a:p>
        </p:txBody>
      </p:sp>
      <p:pic>
        <p:nvPicPr>
          <p:cNvPr id="18" name="Picture 17" descr="amorphophallus_tita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33424" y="3885659"/>
            <a:ext cx="2629576" cy="2103661"/>
          </a:xfrm>
          <a:prstGeom prst="rect">
            <a:avLst/>
          </a:prstGeom>
        </p:spPr>
      </p:pic>
      <p:pic>
        <p:nvPicPr>
          <p:cNvPr id="19" name="Picture 18" descr="L_gibba_G3_29_flowers02.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20535" y="1720884"/>
            <a:ext cx="2642465" cy="2113972"/>
          </a:xfrm>
          <a:prstGeom prst="rect">
            <a:avLst/>
          </a:prstGeom>
        </p:spPr>
      </p:pic>
      <p:sp>
        <p:nvSpPr>
          <p:cNvPr id="12" name="Title 2">
            <a:extLst>
              <a:ext uri="{FF2B5EF4-FFF2-40B4-BE49-F238E27FC236}">
                <a16:creationId xmlns:a16="http://schemas.microsoft.com/office/drawing/2014/main" id="{DA371509-D70D-A342-9CF3-0680759CCD5A}"/>
              </a:ext>
            </a:extLst>
          </p:cNvPr>
          <p:cNvSpPr txBox="1">
            <a:spLocks/>
          </p:cNvSpPr>
          <p:nvPr/>
        </p:nvSpPr>
        <p:spPr>
          <a:xfrm>
            <a:off x="457200" y="782601"/>
            <a:ext cx="8229600" cy="72095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tx1"/>
                </a:solidFill>
                <a:latin typeface="Helvetica Regular" charset="0"/>
                <a:ea typeface="+mj-ea"/>
                <a:cs typeface="+mj-cs"/>
              </a:defRPr>
            </a:lvl1pPr>
          </a:lstStyle>
          <a:p>
            <a:r>
              <a:rPr lang="en-US" sz="3400" dirty="0"/>
              <a:t>The Duckweeds</a:t>
            </a:r>
          </a:p>
        </p:txBody>
      </p:sp>
    </p:spTree>
    <p:extLst>
      <p:ext uri="{BB962C8B-B14F-4D97-AF65-F5344CB8AC3E}">
        <p14:creationId xmlns:p14="http://schemas.microsoft.com/office/powerpoint/2010/main" val="2736933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2">
            <a:extLst>
              <a:ext uri="{FF2B5EF4-FFF2-40B4-BE49-F238E27FC236}">
                <a16:creationId xmlns:a16="http://schemas.microsoft.com/office/drawing/2014/main" id="{0863DDD7-F398-4A44-8E70-85FBA3C28EA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97380" y="1371600"/>
            <a:ext cx="3977640" cy="2648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9746" name="Picture 2">
            <a:extLst>
              <a:ext uri="{FF2B5EF4-FFF2-40B4-BE49-F238E27FC236}">
                <a16:creationId xmlns:a16="http://schemas.microsoft.com/office/drawing/2014/main" id="{11C47A62-36A4-1C45-AE04-4DEB4DC6A79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4360" y="3703320"/>
            <a:ext cx="3017520" cy="2947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9747" name="Picture 4">
            <a:extLst>
              <a:ext uri="{FF2B5EF4-FFF2-40B4-BE49-F238E27FC236}">
                <a16:creationId xmlns:a16="http://schemas.microsoft.com/office/drawing/2014/main" id="{A8E7F66E-E94E-4849-956E-9CE9917AE9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5020" y="1645920"/>
            <a:ext cx="2286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9750" name="Title 1">
            <a:extLst>
              <a:ext uri="{FF2B5EF4-FFF2-40B4-BE49-F238E27FC236}">
                <a16:creationId xmlns:a16="http://schemas.microsoft.com/office/drawing/2014/main" id="{B59AA64D-2238-1D4D-9FF1-A0766C38E05E}"/>
              </a:ext>
            </a:extLst>
          </p:cNvPr>
          <p:cNvSpPr>
            <a:spLocks noGrp="1"/>
          </p:cNvSpPr>
          <p:nvPr>
            <p:ph type="title"/>
          </p:nvPr>
        </p:nvSpPr>
        <p:spPr>
          <a:xfrm>
            <a:off x="-22860" y="297180"/>
            <a:ext cx="7772400" cy="1143000"/>
          </a:xfrm>
        </p:spPr>
        <p:txBody>
          <a:bodyPr>
            <a:normAutofit fontScale="90000"/>
          </a:bodyPr>
          <a:lstStyle/>
          <a:p>
            <a:r>
              <a:rPr lang="en-US" altLang="en-US" sz="4000">
                <a:latin typeface="Helvetica Regular" pitchFamily="2" charset="0"/>
              </a:rPr>
              <a:t>Deciphering Duckweed Genomes</a:t>
            </a:r>
            <a:br>
              <a:rPr lang="en-US" altLang="en-US" sz="4000">
                <a:latin typeface="Helvetica Regular" pitchFamily="2" charset="0"/>
              </a:rPr>
            </a:br>
            <a:endParaRPr lang="en-US" altLang="en-US" sz="4000"/>
          </a:p>
        </p:txBody>
      </p:sp>
      <p:sp>
        <p:nvSpPr>
          <p:cNvPr id="159751" name="Text Placeholder 8">
            <a:extLst>
              <a:ext uri="{FF2B5EF4-FFF2-40B4-BE49-F238E27FC236}">
                <a16:creationId xmlns:a16="http://schemas.microsoft.com/office/drawing/2014/main" id="{CD99EF32-D2C4-5B4C-ABC3-76DCD3EABB28}"/>
              </a:ext>
            </a:extLst>
          </p:cNvPr>
          <p:cNvSpPr>
            <a:spLocks noGrp="1"/>
          </p:cNvSpPr>
          <p:nvPr>
            <p:ph type="body" sz="half" idx="2"/>
          </p:nvPr>
        </p:nvSpPr>
        <p:spPr>
          <a:xfrm>
            <a:off x="4647724" y="1981677"/>
            <a:ext cx="3810476" cy="4114800"/>
          </a:xfrm>
        </p:spPr>
        <p:txBody>
          <a:bodyPr>
            <a:normAutofit/>
          </a:bodyPr>
          <a:lstStyle/>
          <a:p>
            <a:endParaRPr lang="en-US" altLang="en-US" sz="2800" dirty="0"/>
          </a:p>
          <a:p>
            <a:endParaRPr lang="en-US" altLang="en-US" sz="2800" dirty="0"/>
          </a:p>
          <a:p>
            <a:endParaRPr lang="en-US" altLang="en-US" sz="2800" dirty="0"/>
          </a:p>
          <a:p>
            <a:endParaRPr lang="en-US" altLang="en-US" sz="2800" dirty="0"/>
          </a:p>
          <a:p>
            <a:r>
              <a:rPr lang="en-US" altLang="en-US" sz="2800" i="1" dirty="0"/>
              <a:t>L. </a:t>
            </a:r>
            <a:r>
              <a:rPr lang="en-US" altLang="en-US" sz="2800" i="1" dirty="0" err="1"/>
              <a:t>gibba</a:t>
            </a:r>
            <a:r>
              <a:rPr lang="en-US" altLang="en-US" sz="2800" i="1" dirty="0"/>
              <a:t> </a:t>
            </a:r>
            <a:r>
              <a:rPr lang="en-US" sz="2800" b="1" dirty="0">
                <a:latin typeface="Helvetica" pitchFamily="2" charset="0"/>
              </a:rPr>
              <a:t>7742a</a:t>
            </a:r>
            <a:endParaRPr lang="en-US" altLang="en-US" sz="2800" i="1" dirty="0"/>
          </a:p>
          <a:p>
            <a:r>
              <a:rPr lang="en-US" altLang="en-US" sz="2800" i="1" dirty="0"/>
              <a:t>L. japonica </a:t>
            </a:r>
            <a:r>
              <a:rPr lang="en-US" sz="2800" b="1" dirty="0">
                <a:latin typeface="Helvetica" pitchFamily="2" charset="0"/>
              </a:rPr>
              <a:t>8627</a:t>
            </a:r>
            <a:endParaRPr lang="en-US" altLang="en-US" sz="2800" i="1" dirty="0"/>
          </a:p>
          <a:p>
            <a:r>
              <a:rPr lang="en-US" altLang="en-US" sz="2800" i="1" dirty="0"/>
              <a:t>S. </a:t>
            </a:r>
            <a:r>
              <a:rPr lang="en-US" altLang="en-US" sz="2800" i="1" dirty="0" err="1"/>
              <a:t>polyrhiza</a:t>
            </a:r>
            <a:r>
              <a:rPr lang="en-US" altLang="en-US" sz="2800" i="1" dirty="0"/>
              <a:t> </a:t>
            </a:r>
            <a:r>
              <a:rPr lang="en-US" sz="2800" b="1" dirty="0">
                <a:latin typeface="Helvetica" pitchFamily="2" charset="0"/>
              </a:rPr>
              <a:t>9509</a:t>
            </a:r>
            <a:endParaRPr lang="en-US" altLang="en-US" sz="2800" i="1" dirty="0"/>
          </a:p>
          <a:p>
            <a:r>
              <a:rPr lang="en-US" altLang="en-US" sz="2800" i="1" dirty="0"/>
              <a:t>W. Australiana </a:t>
            </a:r>
            <a:r>
              <a:rPr lang="en-US" sz="2800" b="1" dirty="0">
                <a:latin typeface="Helvetica" pitchFamily="2" charset="0"/>
              </a:rPr>
              <a:t>8730</a:t>
            </a:r>
            <a:endParaRPr lang="en-US" altLang="en-US" sz="2800" i="1" dirty="0"/>
          </a:p>
          <a:p>
            <a:endParaRPr lang="en-US" altLang="en-US" sz="2800" dirty="0"/>
          </a:p>
        </p:txBody>
      </p:sp>
      <p:sp>
        <p:nvSpPr>
          <p:cNvPr id="159752" name="TextBox 9">
            <a:extLst>
              <a:ext uri="{FF2B5EF4-FFF2-40B4-BE49-F238E27FC236}">
                <a16:creationId xmlns:a16="http://schemas.microsoft.com/office/drawing/2014/main" id="{B529712A-8824-DE44-A835-CE1EF031C8EC}"/>
              </a:ext>
            </a:extLst>
          </p:cNvPr>
          <p:cNvSpPr txBox="1">
            <a:spLocks noChangeArrowheads="1"/>
          </p:cNvSpPr>
          <p:nvPr/>
        </p:nvSpPr>
        <p:spPr bwMode="auto">
          <a:xfrm>
            <a:off x="4548639" y="6198324"/>
            <a:ext cx="4595361" cy="467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296" tIns="41148" rIns="82296" bIns="41148">
            <a:spAutoFit/>
          </a:bodyPr>
          <a:lstStyle>
            <a:lvl1pPr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6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eaLnBrk="1" hangingPunct="1"/>
            <a:r>
              <a:rPr lang="en-US" altLang="en-US" sz="2500" dirty="0"/>
              <a:t>Evan Ernst, Todd Michael, Eric Lam</a:t>
            </a:r>
          </a:p>
        </p:txBody>
      </p:sp>
    </p:spTree>
    <p:extLst>
      <p:ext uri="{BB962C8B-B14F-4D97-AF65-F5344CB8AC3E}">
        <p14:creationId xmlns:p14="http://schemas.microsoft.com/office/powerpoint/2010/main" val="6377798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txBox="1">
            <a:spLocks/>
          </p:cNvSpPr>
          <p:nvPr/>
        </p:nvSpPr>
        <p:spPr>
          <a:xfrm>
            <a:off x="457200" y="205979"/>
            <a:ext cx="8229600" cy="48016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latin typeface="Helvetica Regular" charset="0"/>
              </a:rPr>
              <a:t>Assembly Overview</a:t>
            </a:r>
            <a:br>
              <a:rPr lang="en-US" sz="3200" dirty="0">
                <a:latin typeface="Helvetica Regular" charset="0"/>
              </a:rPr>
            </a:br>
            <a:r>
              <a:rPr lang="en-US" sz="3200" dirty="0">
                <a:latin typeface="Helvetica Regular" charset="0"/>
              </a:rPr>
              <a:t>(new school)</a:t>
            </a:r>
          </a:p>
        </p:txBody>
      </p:sp>
    </p:spTree>
    <p:extLst>
      <p:ext uri="{BB962C8B-B14F-4D97-AF65-F5344CB8AC3E}">
        <p14:creationId xmlns:p14="http://schemas.microsoft.com/office/powerpoint/2010/main" val="1646774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ap, text, red, building&#10;&#10;Description automatically generated">
            <a:extLst>
              <a:ext uri="{FF2B5EF4-FFF2-40B4-BE49-F238E27FC236}">
                <a16:creationId xmlns:a16="http://schemas.microsoft.com/office/drawing/2014/main" id="{53C69C1E-C6A5-8A44-B087-60B4043B9F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6974" y="2503796"/>
            <a:ext cx="3871106" cy="3876684"/>
          </a:xfrm>
          <a:prstGeom prst="rect">
            <a:avLst/>
          </a:prstGeom>
        </p:spPr>
      </p:pic>
      <p:pic>
        <p:nvPicPr>
          <p:cNvPr id="11" name="Picture 10" descr="A close up of a piece of paper&#10;&#10;Description automatically generated">
            <a:extLst>
              <a:ext uri="{FF2B5EF4-FFF2-40B4-BE49-F238E27FC236}">
                <a16:creationId xmlns:a16="http://schemas.microsoft.com/office/drawing/2014/main" id="{0DBFB224-1032-8F47-9203-EDBD21CDBF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41600" y="932180"/>
            <a:ext cx="3474720" cy="1303020"/>
          </a:xfrm>
          <a:prstGeom prst="rect">
            <a:avLst/>
          </a:prstGeom>
        </p:spPr>
      </p:pic>
      <p:sp>
        <p:nvSpPr>
          <p:cNvPr id="12" name="Title 1">
            <a:extLst>
              <a:ext uri="{FF2B5EF4-FFF2-40B4-BE49-F238E27FC236}">
                <a16:creationId xmlns:a16="http://schemas.microsoft.com/office/drawing/2014/main" id="{5EA1ACD6-ACE5-EA47-9D76-55F99251C7A2}"/>
              </a:ext>
            </a:extLst>
          </p:cNvPr>
          <p:cNvSpPr txBox="1">
            <a:spLocks/>
          </p:cNvSpPr>
          <p:nvPr/>
        </p:nvSpPr>
        <p:spPr>
          <a:xfrm>
            <a:off x="457200" y="284480"/>
            <a:ext cx="8229600" cy="48016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dirty="0">
                <a:latin typeface="Helvetica Regular" charset="0"/>
              </a:rPr>
              <a:t>Hi-C Libraries order and orient long contigs into chromosomes</a:t>
            </a:r>
          </a:p>
        </p:txBody>
      </p:sp>
      <p:sp>
        <p:nvSpPr>
          <p:cNvPr id="14" name="TextBox 13">
            <a:extLst>
              <a:ext uri="{FF2B5EF4-FFF2-40B4-BE49-F238E27FC236}">
                <a16:creationId xmlns:a16="http://schemas.microsoft.com/office/drawing/2014/main" id="{DB28D067-A43F-CD40-B907-99794CC99CEA}"/>
              </a:ext>
            </a:extLst>
          </p:cNvPr>
          <p:cNvSpPr txBox="1">
            <a:spLocks noChangeArrowheads="1"/>
          </p:cNvSpPr>
          <p:nvPr/>
        </p:nvSpPr>
        <p:spPr bwMode="auto">
          <a:xfrm>
            <a:off x="1722638" y="6510576"/>
            <a:ext cx="578836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600">
                <a:solidFill>
                  <a:srgbClr val="000000"/>
                </a:solidFill>
                <a:latin typeface="Gill Sans" charset="0"/>
                <a:ea typeface="ヒラギノ角ゴ ProN W3" charset="-128"/>
                <a:sym typeface="Gill Sans" charset="0"/>
              </a:defRPr>
            </a:lvl1pPr>
            <a:lvl2pPr marL="742950" indent="-285750" eaLnBrk="0" hangingPunct="0">
              <a:defRPr sz="4600">
                <a:solidFill>
                  <a:srgbClr val="000000"/>
                </a:solidFill>
                <a:latin typeface="Gill Sans" charset="0"/>
                <a:ea typeface="ヒラギノ角ゴ ProN W3" charset="-128"/>
                <a:sym typeface="Gill Sans" charset="0"/>
              </a:defRPr>
            </a:lvl2pPr>
            <a:lvl3pPr marL="1143000" indent="-228600" eaLnBrk="0" hangingPunct="0">
              <a:defRPr sz="4600">
                <a:solidFill>
                  <a:srgbClr val="000000"/>
                </a:solidFill>
                <a:latin typeface="Gill Sans" charset="0"/>
                <a:ea typeface="ヒラギノ角ゴ ProN W3" charset="-128"/>
                <a:sym typeface="Gill Sans" charset="0"/>
              </a:defRPr>
            </a:lvl3pPr>
            <a:lvl4pPr marL="1600200" indent="-228600" eaLnBrk="0" hangingPunct="0">
              <a:defRPr sz="4600">
                <a:solidFill>
                  <a:srgbClr val="000000"/>
                </a:solidFill>
                <a:latin typeface="Gill Sans" charset="0"/>
                <a:ea typeface="ヒラギノ角ゴ ProN W3" charset="-128"/>
                <a:sym typeface="Gill Sans" charset="0"/>
              </a:defRPr>
            </a:lvl4pPr>
            <a:lvl5pPr marL="2057400" indent="-228600" eaLnBrk="0" hangingPunct="0">
              <a:defRPr sz="46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6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6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6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600">
                <a:solidFill>
                  <a:srgbClr val="000000"/>
                </a:solidFill>
                <a:latin typeface="Gill Sans" charset="0"/>
                <a:ea typeface="ヒラギノ角ゴ ProN W3" charset="-128"/>
                <a:sym typeface="Gill Sans" charset="0"/>
              </a:defRPr>
            </a:lvl9pPr>
          </a:lstStyle>
          <a:p>
            <a:pPr algn="r" eaLnBrk="1" hangingPunct="1"/>
            <a:r>
              <a:rPr lang="en-US" altLang="en-US" sz="1600" dirty="0"/>
              <a:t>Library prep: Dovetail Genomics   Mapping and scaffolding: </a:t>
            </a:r>
            <a:r>
              <a:rPr lang="en-US" altLang="en-US" sz="1600" dirty="0" err="1"/>
              <a:t>Juicebox</a:t>
            </a:r>
            <a:endParaRPr lang="en-US" altLang="en-US" sz="1600" dirty="0"/>
          </a:p>
        </p:txBody>
      </p:sp>
      <p:sp>
        <p:nvSpPr>
          <p:cNvPr id="15" name="TextBox 14">
            <a:extLst>
              <a:ext uri="{FF2B5EF4-FFF2-40B4-BE49-F238E27FC236}">
                <a16:creationId xmlns:a16="http://schemas.microsoft.com/office/drawing/2014/main" id="{58D866EA-CD58-E048-9780-F6D4465EAFAD}"/>
              </a:ext>
            </a:extLst>
          </p:cNvPr>
          <p:cNvSpPr txBox="1"/>
          <p:nvPr/>
        </p:nvSpPr>
        <p:spPr>
          <a:xfrm>
            <a:off x="6320455" y="1907841"/>
            <a:ext cx="2366345" cy="738656"/>
          </a:xfrm>
          <a:prstGeom prst="rect">
            <a:avLst/>
          </a:prstGeom>
          <a:noFill/>
        </p:spPr>
        <p:txBody>
          <a:bodyPr wrap="none" lIns="91436" tIns="45716" rIns="91436" bIns="45716" rtlCol="0">
            <a:spAutoFit/>
          </a:bodyPr>
          <a:lstStyle/>
          <a:p>
            <a:pPr algn="r" defTabSz="457061"/>
            <a:r>
              <a:rPr lang="en-US" sz="2400" i="1" dirty="0">
                <a:latin typeface="Helvetica Regular" charset="0"/>
                <a:ea typeface="ヒラギノ角ゴ ProN W3"/>
                <a:cs typeface="ヒラギノ角ゴ ProN W3"/>
              </a:rPr>
              <a:t>L. japonica </a:t>
            </a:r>
            <a:r>
              <a:rPr lang="en-US" sz="2400" dirty="0">
                <a:latin typeface="Helvetica Regular" charset="0"/>
                <a:ea typeface="ヒラギノ角ゴ ProN W3"/>
                <a:cs typeface="ヒラギノ角ゴ ProN W3"/>
              </a:rPr>
              <a:t>8627</a:t>
            </a:r>
          </a:p>
          <a:p>
            <a:pPr algn="r" defTabSz="457061"/>
            <a:r>
              <a:rPr lang="en-US" dirty="0">
                <a:latin typeface="Helvetica Regular" charset="0"/>
                <a:ea typeface="ヒラギノ角ゴ ProN W3"/>
                <a:cs typeface="ヒラギノ角ゴ ProN W3"/>
              </a:rPr>
              <a:t>42 </a:t>
            </a:r>
            <a:r>
              <a:rPr lang="en-US" dirty="0" err="1">
                <a:latin typeface="Helvetica Regular" charset="0"/>
                <a:ea typeface="ヒラギノ角ゴ ProN W3"/>
                <a:cs typeface="ヒラギノ角ゴ ProN W3"/>
              </a:rPr>
              <a:t>pseudomolecules</a:t>
            </a:r>
            <a:endParaRPr lang="en-US" dirty="0">
              <a:latin typeface="Helvetica Regular" charset="0"/>
              <a:ea typeface="ヒラギノ角ゴ ProN W3"/>
              <a:cs typeface="ヒラギノ角ゴ ProN W3"/>
            </a:endParaRPr>
          </a:p>
        </p:txBody>
      </p:sp>
      <p:pic>
        <p:nvPicPr>
          <p:cNvPr id="17" name="Picture 16" descr="The red map&#10;&#10;Description automatically generated">
            <a:extLst>
              <a:ext uri="{FF2B5EF4-FFF2-40B4-BE49-F238E27FC236}">
                <a16:creationId xmlns:a16="http://schemas.microsoft.com/office/drawing/2014/main" id="{E78E1554-DF35-9F4C-B3E1-66E56253C8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5920" y="2503796"/>
            <a:ext cx="3871106" cy="3793684"/>
          </a:xfrm>
          <a:prstGeom prst="rect">
            <a:avLst/>
          </a:prstGeom>
        </p:spPr>
      </p:pic>
      <p:sp>
        <p:nvSpPr>
          <p:cNvPr id="18" name="TextBox 17">
            <a:extLst>
              <a:ext uri="{FF2B5EF4-FFF2-40B4-BE49-F238E27FC236}">
                <a16:creationId xmlns:a16="http://schemas.microsoft.com/office/drawing/2014/main" id="{C13DE2CD-C630-4A48-A21D-C1DEF4ECB985}"/>
              </a:ext>
            </a:extLst>
          </p:cNvPr>
          <p:cNvSpPr txBox="1"/>
          <p:nvPr/>
        </p:nvSpPr>
        <p:spPr>
          <a:xfrm>
            <a:off x="457200" y="1907841"/>
            <a:ext cx="2318371" cy="738656"/>
          </a:xfrm>
          <a:prstGeom prst="rect">
            <a:avLst/>
          </a:prstGeom>
          <a:noFill/>
        </p:spPr>
        <p:txBody>
          <a:bodyPr wrap="none" lIns="91436" tIns="45716" rIns="91436" bIns="45716" rtlCol="0">
            <a:spAutoFit/>
          </a:bodyPr>
          <a:lstStyle/>
          <a:p>
            <a:pPr defTabSz="457061"/>
            <a:r>
              <a:rPr lang="en-US" sz="2400" i="1" dirty="0">
                <a:latin typeface="Helvetica Regular" charset="0"/>
                <a:ea typeface="ヒラギノ角ゴ ProN W3"/>
                <a:cs typeface="ヒラギノ角ゴ ProN W3"/>
              </a:rPr>
              <a:t>L. gibba </a:t>
            </a:r>
            <a:r>
              <a:rPr lang="en-US" sz="2400" dirty="0">
                <a:latin typeface="Helvetica Regular" charset="0"/>
                <a:ea typeface="ヒラギノ角ゴ ProN W3"/>
                <a:cs typeface="ヒラギノ角ゴ ProN W3"/>
              </a:rPr>
              <a:t>7742a</a:t>
            </a:r>
          </a:p>
          <a:p>
            <a:pPr defTabSz="457061"/>
            <a:r>
              <a:rPr lang="en-US" dirty="0">
                <a:latin typeface="Helvetica Regular" charset="0"/>
                <a:ea typeface="ヒラギノ角ゴ ProN W3"/>
                <a:cs typeface="ヒラギノ角ゴ ProN W3"/>
              </a:rPr>
              <a:t>21 pseudomolecules</a:t>
            </a:r>
          </a:p>
        </p:txBody>
      </p:sp>
    </p:spTree>
    <p:extLst>
      <p:ext uri="{BB962C8B-B14F-4D97-AF65-F5344CB8AC3E}">
        <p14:creationId xmlns:p14="http://schemas.microsoft.com/office/powerpoint/2010/main" val="1459980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aphicFrame>
        <p:nvGraphicFramePr>
          <p:cNvPr id="154" name="Google Shape;154;p7"/>
          <p:cNvGraphicFramePr/>
          <p:nvPr/>
        </p:nvGraphicFramePr>
        <p:xfrm>
          <a:off x="279590" y="2086437"/>
          <a:ext cx="8431703" cy="3444720"/>
        </p:xfrm>
        <a:graphic>
          <a:graphicData uri="http://schemas.openxmlformats.org/drawingml/2006/table">
            <a:tbl>
              <a:tblPr>
                <a:noFill/>
              </a:tblPr>
              <a:tblGrid>
                <a:gridCol w="1072304">
                  <a:extLst>
                    <a:ext uri="{9D8B030D-6E8A-4147-A177-3AD203B41FA5}">
                      <a16:colId xmlns:a16="http://schemas.microsoft.com/office/drawing/2014/main" val="20000"/>
                    </a:ext>
                  </a:extLst>
                </a:gridCol>
                <a:gridCol w="817711">
                  <a:extLst>
                    <a:ext uri="{9D8B030D-6E8A-4147-A177-3AD203B41FA5}">
                      <a16:colId xmlns:a16="http://schemas.microsoft.com/office/drawing/2014/main" val="20001"/>
                    </a:ext>
                  </a:extLst>
                </a:gridCol>
                <a:gridCol w="817711">
                  <a:extLst>
                    <a:ext uri="{9D8B030D-6E8A-4147-A177-3AD203B41FA5}">
                      <a16:colId xmlns:a16="http://schemas.microsoft.com/office/drawing/2014/main" val="20002"/>
                    </a:ext>
                  </a:extLst>
                </a:gridCol>
                <a:gridCol w="817711">
                  <a:extLst>
                    <a:ext uri="{9D8B030D-6E8A-4147-A177-3AD203B41FA5}">
                      <a16:colId xmlns:a16="http://schemas.microsoft.com/office/drawing/2014/main" val="20003"/>
                    </a:ext>
                  </a:extLst>
                </a:gridCol>
                <a:gridCol w="817711">
                  <a:extLst>
                    <a:ext uri="{9D8B030D-6E8A-4147-A177-3AD203B41FA5}">
                      <a16:colId xmlns:a16="http://schemas.microsoft.com/office/drawing/2014/main" val="20004"/>
                    </a:ext>
                  </a:extLst>
                </a:gridCol>
                <a:gridCol w="817711">
                  <a:extLst>
                    <a:ext uri="{9D8B030D-6E8A-4147-A177-3AD203B41FA5}">
                      <a16:colId xmlns:a16="http://schemas.microsoft.com/office/drawing/2014/main" val="20005"/>
                    </a:ext>
                  </a:extLst>
                </a:gridCol>
                <a:gridCol w="817711">
                  <a:extLst>
                    <a:ext uri="{9D8B030D-6E8A-4147-A177-3AD203B41FA5}">
                      <a16:colId xmlns:a16="http://schemas.microsoft.com/office/drawing/2014/main" val="20006"/>
                    </a:ext>
                  </a:extLst>
                </a:gridCol>
                <a:gridCol w="817711">
                  <a:extLst>
                    <a:ext uri="{9D8B030D-6E8A-4147-A177-3AD203B41FA5}">
                      <a16:colId xmlns:a16="http://schemas.microsoft.com/office/drawing/2014/main" val="20007"/>
                    </a:ext>
                  </a:extLst>
                </a:gridCol>
                <a:gridCol w="817711">
                  <a:extLst>
                    <a:ext uri="{9D8B030D-6E8A-4147-A177-3AD203B41FA5}">
                      <a16:colId xmlns:a16="http://schemas.microsoft.com/office/drawing/2014/main" val="20008"/>
                    </a:ext>
                  </a:extLst>
                </a:gridCol>
                <a:gridCol w="817711">
                  <a:extLst>
                    <a:ext uri="{9D8B030D-6E8A-4147-A177-3AD203B41FA5}">
                      <a16:colId xmlns:a16="http://schemas.microsoft.com/office/drawing/2014/main" val="20009"/>
                    </a:ext>
                  </a:extLst>
                </a:gridCol>
              </a:tblGrid>
              <a:tr h="232848">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marR="0" lvl="0" indent="0" algn="r" rtl="0">
                        <a:lnSpc>
                          <a:spcPct val="100000"/>
                        </a:lnSpc>
                        <a:spcBef>
                          <a:spcPts val="0"/>
                        </a:spcBef>
                        <a:spcAft>
                          <a:spcPts val="0"/>
                        </a:spcAft>
                        <a:buClr>
                          <a:srgbClr val="868686"/>
                        </a:buClr>
                        <a:buSzPts val="2200"/>
                        <a:buFont typeface="Helvetica Neue"/>
                        <a:buNone/>
                      </a:pPr>
                      <a:r>
                        <a:rPr lang="en-US" sz="800" b="1" i="1" u="none" strike="noStrike" cap="none">
                          <a:solidFill>
                            <a:srgbClr val="868686"/>
                          </a:solidFill>
                          <a:latin typeface="Helvetica Neue"/>
                          <a:ea typeface="Helvetica Neue"/>
                          <a:cs typeface="Helvetica Neue"/>
                          <a:sym typeface="Helvetica Neue"/>
                        </a:rPr>
                        <a:t>S. polyrhiza</a:t>
                      </a:r>
                      <a:br>
                        <a:rPr lang="en-US" sz="800" i="0" u="none" strike="noStrike" cap="none"/>
                      </a:br>
                      <a:r>
                        <a:rPr lang="en-US" sz="600" b="0" i="0" u="none" strike="noStrike" cap="none"/>
                        <a:t>greater duckweed</a:t>
                      </a:r>
                      <a:endParaRPr sz="700"/>
                    </a:p>
                    <a:p>
                      <a:pPr marL="0" marR="0" lvl="0" indent="0" algn="r" rtl="0">
                        <a:lnSpc>
                          <a:spcPct val="100000"/>
                        </a:lnSpc>
                        <a:spcBef>
                          <a:spcPts val="0"/>
                        </a:spcBef>
                        <a:spcAft>
                          <a:spcPts val="0"/>
                        </a:spcAft>
                        <a:buClr>
                          <a:srgbClr val="868686"/>
                        </a:buClr>
                        <a:buSzPts val="1800"/>
                        <a:buFont typeface="Helvetica Neue"/>
                        <a:buNone/>
                      </a:pPr>
                      <a:endParaRPr sz="700" b="0" i="0" u="none" strike="noStrike" cap="none"/>
                    </a:p>
                    <a:p>
                      <a:pPr marL="0" marR="0" lvl="0" indent="0" algn="r" rtl="0">
                        <a:lnSpc>
                          <a:spcPct val="100000"/>
                        </a:lnSpc>
                        <a:spcBef>
                          <a:spcPts val="0"/>
                        </a:spcBef>
                        <a:spcAft>
                          <a:spcPts val="0"/>
                        </a:spcAft>
                        <a:buClr>
                          <a:srgbClr val="868686"/>
                        </a:buClr>
                        <a:buSzPts val="1600"/>
                        <a:buFont typeface="Helvetica Neue"/>
                        <a:buNone/>
                      </a:pPr>
                      <a:r>
                        <a:rPr lang="en-US" sz="600" b="0" i="0" u="none" strike="noStrike" cap="none"/>
                        <a:t>Sp9509 v3 JCVI</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rowSpan="2">
                  <a:txBody>
                    <a:bodyPr/>
                    <a:lstStyle/>
                    <a:p>
                      <a:pPr marL="0" marR="0" lvl="0" indent="0" algn="r" rtl="0">
                        <a:lnSpc>
                          <a:spcPct val="100000"/>
                        </a:lnSpc>
                        <a:spcBef>
                          <a:spcPts val="0"/>
                        </a:spcBef>
                        <a:spcAft>
                          <a:spcPts val="0"/>
                        </a:spcAft>
                        <a:buClr>
                          <a:srgbClr val="5398BE"/>
                        </a:buClr>
                        <a:buSzPts val="2200"/>
                        <a:buFont typeface="Helvetica Neue"/>
                        <a:buNone/>
                      </a:pPr>
                      <a:r>
                        <a:rPr lang="en-US" sz="800" b="1" i="1" u="none" strike="noStrike" cap="none">
                          <a:solidFill>
                            <a:srgbClr val="5398BE"/>
                          </a:solidFill>
                          <a:latin typeface="Helvetica Neue"/>
                          <a:ea typeface="Helvetica Neue"/>
                          <a:cs typeface="Helvetica Neue"/>
                          <a:sym typeface="Helvetica Neue"/>
                        </a:rPr>
                        <a:t>W. australiana</a:t>
                      </a:r>
                      <a:br>
                        <a:rPr lang="en-US" sz="800" b="1" i="1" u="none" strike="noStrike" cap="none">
                          <a:solidFill>
                            <a:srgbClr val="5398BE"/>
                          </a:solidFill>
                          <a:latin typeface="Helvetica Neue"/>
                          <a:ea typeface="Helvetica Neue"/>
                          <a:cs typeface="Helvetica Neue"/>
                          <a:sym typeface="Helvetica Neue"/>
                        </a:rPr>
                      </a:br>
                      <a:r>
                        <a:rPr lang="en-US" sz="600" i="0" u="none" strike="noStrike" cap="none"/>
                        <a:t> </a:t>
                      </a:r>
                      <a:r>
                        <a:rPr lang="en-US" sz="600" b="0" i="0" u="none" strike="noStrike" cap="none"/>
                        <a:t>Australian watermeal</a:t>
                      </a:r>
                      <a:endParaRPr sz="700"/>
                    </a:p>
                    <a:p>
                      <a:pPr marL="0" marR="0" lvl="0" indent="0" algn="r" rtl="0">
                        <a:lnSpc>
                          <a:spcPct val="100000"/>
                        </a:lnSpc>
                        <a:spcBef>
                          <a:spcPts val="0"/>
                        </a:spcBef>
                        <a:spcAft>
                          <a:spcPts val="0"/>
                        </a:spcAft>
                        <a:buClr>
                          <a:srgbClr val="5398BE"/>
                        </a:buClr>
                        <a:buSzPts val="1600"/>
                        <a:buFont typeface="Helvetica Neue"/>
                        <a:buNone/>
                      </a:pPr>
                      <a:br>
                        <a:rPr lang="en-US" sz="600" b="0" i="0" u="none" strike="noStrike" cap="none"/>
                      </a:br>
                      <a:r>
                        <a:rPr lang="en-US" sz="600" b="0" i="0" u="none" strike="noStrike" cap="none"/>
                        <a:t>Wa8730 v3 CSHL</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rowSpan="2">
                  <a:txBody>
                    <a:bodyPr/>
                    <a:lstStyle/>
                    <a:p>
                      <a:pPr marL="0" marR="0" lvl="0" indent="0" algn="r" rtl="0">
                        <a:lnSpc>
                          <a:spcPct val="100000"/>
                        </a:lnSpc>
                        <a:spcBef>
                          <a:spcPts val="0"/>
                        </a:spcBef>
                        <a:spcAft>
                          <a:spcPts val="0"/>
                        </a:spcAft>
                        <a:buClr>
                          <a:srgbClr val="945784"/>
                        </a:buClr>
                        <a:buSzPts val="2200"/>
                        <a:buFont typeface="Helvetica Neue"/>
                        <a:buNone/>
                      </a:pPr>
                      <a:r>
                        <a:rPr lang="en-US" sz="800" b="1" i="1" u="none" strike="noStrike" cap="none">
                          <a:solidFill>
                            <a:srgbClr val="945784"/>
                          </a:solidFill>
                          <a:latin typeface="Helvetica Neue"/>
                          <a:ea typeface="Helvetica Neue"/>
                          <a:cs typeface="Helvetica Neue"/>
                          <a:sym typeface="Helvetica Neue"/>
                        </a:rPr>
                        <a:t>L. gibba</a:t>
                      </a:r>
                      <a:br>
                        <a:rPr lang="en-US" sz="800" i="0" u="none" strike="noStrike" cap="none"/>
                      </a:br>
                      <a:r>
                        <a:rPr lang="en-US" sz="600" b="0" i="0" u="none" strike="noStrike" cap="none"/>
                        <a:t>swollen duckweed</a:t>
                      </a:r>
                      <a:endParaRPr sz="600" i="0" u="none" strike="noStrike" cap="none"/>
                    </a:p>
                    <a:p>
                      <a:pPr marL="0" marR="0" lvl="0" indent="0" algn="r" rtl="0">
                        <a:lnSpc>
                          <a:spcPct val="100000"/>
                        </a:lnSpc>
                        <a:spcBef>
                          <a:spcPts val="0"/>
                        </a:spcBef>
                        <a:spcAft>
                          <a:spcPts val="0"/>
                        </a:spcAft>
                        <a:buClr>
                          <a:srgbClr val="945784"/>
                        </a:buClr>
                        <a:buSzPts val="1800"/>
                        <a:buFont typeface="Helvetica Neue"/>
                        <a:buNone/>
                      </a:pPr>
                      <a:endParaRPr sz="700" i="0" u="none" strike="noStrike" cap="none"/>
                    </a:p>
                    <a:p>
                      <a:pPr marL="0" marR="0" lvl="0" indent="0" algn="r" rtl="0">
                        <a:lnSpc>
                          <a:spcPct val="100000"/>
                        </a:lnSpc>
                        <a:spcBef>
                          <a:spcPts val="0"/>
                        </a:spcBef>
                        <a:spcAft>
                          <a:spcPts val="0"/>
                        </a:spcAft>
                        <a:buClr>
                          <a:srgbClr val="945784"/>
                        </a:buClr>
                        <a:buSzPts val="1600"/>
                        <a:buFont typeface="Helvetica Neue"/>
                        <a:buNone/>
                      </a:pPr>
                      <a:r>
                        <a:rPr lang="en-US" sz="600" b="0" i="0" u="none" strike="noStrike" cap="none"/>
                        <a:t>Lg7742a v3 CSHL</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rowSpan="2">
                  <a:txBody>
                    <a:bodyPr/>
                    <a:lstStyle/>
                    <a:p>
                      <a:pPr marL="0" marR="0" lvl="0" indent="0" algn="r" rtl="0">
                        <a:lnSpc>
                          <a:spcPct val="100000"/>
                        </a:lnSpc>
                        <a:spcBef>
                          <a:spcPts val="0"/>
                        </a:spcBef>
                        <a:spcAft>
                          <a:spcPts val="0"/>
                        </a:spcAft>
                        <a:buClr>
                          <a:srgbClr val="F0AD4D"/>
                        </a:buClr>
                        <a:buSzPts val="2200"/>
                        <a:buFont typeface="Helvetica Neue"/>
                        <a:buNone/>
                      </a:pPr>
                      <a:r>
                        <a:rPr lang="en-US" sz="800" b="1" i="1" u="none" strike="noStrike" cap="none" dirty="0">
                          <a:solidFill>
                            <a:srgbClr val="F0AD4D"/>
                          </a:solidFill>
                        </a:rPr>
                        <a:t>L. minor</a:t>
                      </a:r>
                      <a:endParaRPr lang="en-US" sz="900" dirty="0"/>
                    </a:p>
                    <a:p>
                      <a:pPr marL="0" marR="0" lvl="0" indent="0" algn="r" rtl="0">
                        <a:lnSpc>
                          <a:spcPct val="100000"/>
                        </a:lnSpc>
                        <a:spcBef>
                          <a:spcPts val="0"/>
                        </a:spcBef>
                        <a:spcAft>
                          <a:spcPts val="0"/>
                        </a:spcAft>
                        <a:buClr>
                          <a:srgbClr val="E4AF5F"/>
                        </a:buClr>
                        <a:buSzPts val="1600"/>
                        <a:buFont typeface="Helvetica Neue"/>
                        <a:buNone/>
                      </a:pPr>
                      <a:r>
                        <a:rPr lang="en-US" sz="600" u="none" strike="noStrike" cap="none" dirty="0">
                          <a:solidFill>
                            <a:schemeClr val="tx2">
                              <a:lumMod val="10000"/>
                            </a:schemeClr>
                          </a:solidFill>
                        </a:rPr>
                        <a:t>lesser duckweed</a:t>
                      </a:r>
                      <a:br>
                        <a:rPr lang="en-US" sz="600" u="none" strike="noStrike" cap="none" dirty="0">
                          <a:solidFill>
                            <a:schemeClr val="tx2">
                              <a:lumMod val="10000"/>
                            </a:schemeClr>
                          </a:solidFill>
                        </a:rPr>
                      </a:br>
                      <a:endParaRPr sz="700" u="none" strike="noStrike" cap="none" dirty="0">
                        <a:solidFill>
                          <a:schemeClr val="tx2">
                            <a:lumMod val="10000"/>
                          </a:schemeClr>
                        </a:solidFill>
                      </a:endParaRPr>
                    </a:p>
                    <a:p>
                      <a:pPr marL="0" marR="0" lvl="0" indent="0" algn="r" rtl="0">
                        <a:lnSpc>
                          <a:spcPct val="100000"/>
                        </a:lnSpc>
                        <a:spcBef>
                          <a:spcPts val="0"/>
                        </a:spcBef>
                        <a:spcAft>
                          <a:spcPts val="0"/>
                        </a:spcAft>
                        <a:buClr>
                          <a:srgbClr val="E4AF5F"/>
                        </a:buClr>
                        <a:buSzPts val="1600"/>
                        <a:buFont typeface="Helvetica Neue"/>
                        <a:buNone/>
                      </a:pPr>
                      <a:r>
                        <a:rPr lang="en-US" sz="600" b="0" i="0" u="none" strike="noStrike" cap="none" dirty="0"/>
                        <a:t>Lm9252 v1 CSHL</a:t>
                      </a:r>
                      <a:endParaRPr sz="700" dirty="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rowSpan="2">
                  <a:txBody>
                    <a:bodyPr/>
                    <a:lstStyle/>
                    <a:p>
                      <a:pPr marL="0" marR="0" lvl="0" indent="0" algn="r" rtl="0">
                        <a:lnSpc>
                          <a:spcPct val="100000"/>
                        </a:lnSpc>
                        <a:spcBef>
                          <a:spcPts val="0"/>
                        </a:spcBef>
                        <a:spcAft>
                          <a:spcPts val="0"/>
                        </a:spcAft>
                        <a:buClr>
                          <a:srgbClr val="F0AD4D"/>
                        </a:buClr>
                        <a:buSzPts val="2200"/>
                        <a:buFont typeface="Helvetica Neue"/>
                        <a:buNone/>
                      </a:pPr>
                      <a:r>
                        <a:rPr lang="en-US" sz="800" b="1" i="1" u="none" strike="noStrike" cap="none" dirty="0">
                          <a:solidFill>
                            <a:srgbClr val="F0AD4D"/>
                          </a:solidFill>
                        </a:rPr>
                        <a:t>L. minor</a:t>
                      </a:r>
                      <a:endParaRPr sz="700" dirty="0"/>
                    </a:p>
                    <a:p>
                      <a:pPr marL="0" marR="0" lvl="0" indent="0" algn="r" rtl="0">
                        <a:lnSpc>
                          <a:spcPct val="100000"/>
                        </a:lnSpc>
                        <a:spcBef>
                          <a:spcPts val="0"/>
                        </a:spcBef>
                        <a:spcAft>
                          <a:spcPts val="0"/>
                        </a:spcAft>
                        <a:buClr>
                          <a:srgbClr val="F0AD4D"/>
                        </a:buClr>
                        <a:buSzPts val="1600"/>
                        <a:buFont typeface="Helvetica Neue"/>
                        <a:buNone/>
                      </a:pPr>
                      <a:r>
                        <a:rPr lang="en-US" sz="600" u="none" strike="noStrike" cap="none" dirty="0">
                          <a:solidFill>
                            <a:schemeClr val="tx2">
                              <a:lumMod val="10000"/>
                            </a:schemeClr>
                          </a:solidFill>
                        </a:rPr>
                        <a:t>lesser duckweed</a:t>
                      </a:r>
                      <a:br>
                        <a:rPr lang="en-US" sz="600" u="none" strike="noStrike" cap="none" dirty="0">
                          <a:solidFill>
                            <a:schemeClr val="tx2">
                              <a:lumMod val="10000"/>
                            </a:schemeClr>
                          </a:solidFill>
                        </a:rPr>
                      </a:br>
                      <a:endParaRPr sz="700" u="none" strike="noStrike" cap="none" dirty="0">
                        <a:solidFill>
                          <a:schemeClr val="tx2">
                            <a:lumMod val="10000"/>
                          </a:schemeClr>
                        </a:solidFill>
                      </a:endParaRPr>
                    </a:p>
                    <a:p>
                      <a:pPr marL="0" marR="0" lvl="0" indent="0" algn="r" rtl="0">
                        <a:lnSpc>
                          <a:spcPct val="100000"/>
                        </a:lnSpc>
                        <a:spcBef>
                          <a:spcPts val="0"/>
                        </a:spcBef>
                        <a:spcAft>
                          <a:spcPts val="0"/>
                        </a:spcAft>
                        <a:buClr>
                          <a:srgbClr val="FBAB01"/>
                        </a:buClr>
                        <a:buSzPts val="1600"/>
                        <a:buFont typeface="Helvetica Neue"/>
                        <a:buNone/>
                      </a:pPr>
                      <a:r>
                        <a:rPr lang="en-US" sz="600" b="0" i="0" u="none" strike="noStrike" cap="none" dirty="0"/>
                        <a:t>Lm7210 v1 CSHL</a:t>
                      </a:r>
                      <a:endParaRPr sz="700" dirty="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rowSpan="2">
                  <a:txBody>
                    <a:bodyPr/>
                    <a:lstStyle/>
                    <a:p>
                      <a:pPr marL="0" marR="0" lvl="0" indent="0" algn="r" rtl="0">
                        <a:lnSpc>
                          <a:spcPct val="100000"/>
                        </a:lnSpc>
                        <a:spcBef>
                          <a:spcPts val="0"/>
                        </a:spcBef>
                        <a:spcAft>
                          <a:spcPts val="0"/>
                        </a:spcAft>
                        <a:buClr>
                          <a:srgbClr val="DF4038"/>
                        </a:buClr>
                        <a:buSzPts val="2200"/>
                        <a:buFont typeface="Helvetica Neue"/>
                        <a:buNone/>
                      </a:pPr>
                      <a:r>
                        <a:rPr lang="en-US" sz="800" b="1" i="1" u="none" strike="noStrike" cap="none" dirty="0">
                          <a:solidFill>
                            <a:srgbClr val="DF4038"/>
                          </a:solidFill>
                        </a:rPr>
                        <a:t>L. turionifera</a:t>
                      </a:r>
                      <a:endParaRPr sz="700" dirty="0"/>
                    </a:p>
                    <a:p>
                      <a:pPr marL="0" marR="0" lvl="0" indent="0" algn="r" rtl="0">
                        <a:lnSpc>
                          <a:spcPct val="100000"/>
                        </a:lnSpc>
                        <a:spcBef>
                          <a:spcPts val="0"/>
                        </a:spcBef>
                        <a:spcAft>
                          <a:spcPts val="0"/>
                        </a:spcAft>
                        <a:buClr>
                          <a:srgbClr val="DF4038"/>
                        </a:buClr>
                        <a:buSzPts val="1600"/>
                        <a:buFont typeface="Helvetica Neue"/>
                        <a:buNone/>
                      </a:pPr>
                      <a:r>
                        <a:rPr lang="en-US" sz="600" u="none" strike="noStrike" cap="none" dirty="0">
                          <a:solidFill>
                            <a:schemeClr val="tx2">
                              <a:lumMod val="10000"/>
                            </a:schemeClr>
                          </a:solidFill>
                        </a:rPr>
                        <a:t>turion duckweed</a:t>
                      </a:r>
                      <a:br>
                        <a:rPr lang="en-US" sz="600" u="none" strike="noStrike" cap="none" dirty="0">
                          <a:solidFill>
                            <a:schemeClr val="tx2">
                              <a:lumMod val="10000"/>
                            </a:schemeClr>
                          </a:solidFill>
                        </a:rPr>
                      </a:br>
                      <a:endParaRPr sz="700" u="none" strike="noStrike" cap="none" dirty="0">
                        <a:solidFill>
                          <a:schemeClr val="tx2">
                            <a:lumMod val="10000"/>
                          </a:schemeClr>
                        </a:solidFill>
                      </a:endParaRPr>
                    </a:p>
                    <a:p>
                      <a:pPr marL="0" marR="0" lvl="0" indent="0" algn="r" rtl="0">
                        <a:lnSpc>
                          <a:spcPct val="100000"/>
                        </a:lnSpc>
                        <a:spcBef>
                          <a:spcPts val="0"/>
                        </a:spcBef>
                        <a:spcAft>
                          <a:spcPts val="0"/>
                        </a:spcAft>
                        <a:buClr>
                          <a:srgbClr val="CC4D41"/>
                        </a:buClr>
                        <a:buSzPts val="1600"/>
                        <a:buFont typeface="Helvetica Neue"/>
                        <a:buNone/>
                      </a:pPr>
                      <a:r>
                        <a:rPr lang="en-US" sz="600" b="0" i="0" u="none" strike="noStrike" cap="none" dirty="0"/>
                        <a:t>Lt9434 v1 CSHL</a:t>
                      </a:r>
                      <a:endParaRPr sz="700" dirty="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rowSpan="2">
                  <a:txBody>
                    <a:bodyPr/>
                    <a:lstStyle/>
                    <a:p>
                      <a:pPr marL="0" marR="0" lvl="0" indent="0" algn="r" rtl="0">
                        <a:lnSpc>
                          <a:spcPct val="100000"/>
                        </a:lnSpc>
                        <a:spcBef>
                          <a:spcPts val="0"/>
                        </a:spcBef>
                        <a:spcAft>
                          <a:spcPts val="0"/>
                        </a:spcAft>
                        <a:buClr>
                          <a:srgbClr val="E87744"/>
                        </a:buClr>
                        <a:buSzPts val="2200"/>
                        <a:buFont typeface="Helvetica Neue"/>
                        <a:buNone/>
                      </a:pPr>
                      <a:r>
                        <a:rPr lang="en-US" sz="800" b="1" i="1" u="none" strike="noStrike" cap="none">
                          <a:solidFill>
                            <a:srgbClr val="E87744"/>
                          </a:solidFill>
                          <a:latin typeface="Helvetica Neue"/>
                          <a:ea typeface="Helvetica Neue"/>
                          <a:cs typeface="Helvetica Neue"/>
                          <a:sym typeface="Helvetica Neue"/>
                        </a:rPr>
                        <a:t>L. japonica</a:t>
                      </a:r>
                      <a:br>
                        <a:rPr lang="en-US" sz="800" b="1" i="1" u="none" strike="noStrike" cap="none">
                          <a:solidFill>
                            <a:srgbClr val="E87744"/>
                          </a:solidFill>
                          <a:latin typeface="Helvetica Neue"/>
                          <a:ea typeface="Helvetica Neue"/>
                          <a:cs typeface="Helvetica Neue"/>
                          <a:sym typeface="Helvetica Neue"/>
                        </a:rPr>
                      </a:br>
                      <a:r>
                        <a:rPr lang="en-US" sz="600" b="0" u="none" strike="noStrike" cap="none"/>
                        <a:t>L. min.</a:t>
                      </a:r>
                      <a:r>
                        <a:rPr lang="en-US" sz="600" b="0" i="0" u="none" strike="noStrike" cap="none"/>
                        <a:t> x </a:t>
                      </a:r>
                      <a:r>
                        <a:rPr lang="en-US" sz="600" b="0" u="none" strike="noStrike" cap="none"/>
                        <a:t>L. tur. </a:t>
                      </a:r>
                      <a:br>
                        <a:rPr lang="en-US" sz="600" b="0" u="none" strike="noStrike" cap="none"/>
                      </a:br>
                      <a:r>
                        <a:rPr lang="en-US" sz="600" b="0" i="0" u="none" strike="noStrike" cap="none"/>
                        <a:t>(3n = </a:t>
                      </a:r>
                      <a:r>
                        <a:rPr lang="en-US" sz="600" i="0" u="none" strike="noStrike" cap="none"/>
                        <a:t>MMT</a:t>
                      </a:r>
                      <a:r>
                        <a:rPr lang="en-US" sz="600" b="0" i="0" u="none" strike="noStrike" cap="none"/>
                        <a:t>)</a:t>
                      </a:r>
                      <a:endParaRPr sz="700"/>
                    </a:p>
                    <a:p>
                      <a:pPr marL="0" marR="0" lvl="0" indent="0" algn="r" rtl="0">
                        <a:lnSpc>
                          <a:spcPct val="100000"/>
                        </a:lnSpc>
                        <a:spcBef>
                          <a:spcPts val="0"/>
                        </a:spcBef>
                        <a:spcAft>
                          <a:spcPts val="0"/>
                        </a:spcAft>
                        <a:buClr>
                          <a:srgbClr val="E87744"/>
                        </a:buClr>
                        <a:buSzPts val="1600"/>
                        <a:buFont typeface="Helvetica Neue"/>
                        <a:buNone/>
                      </a:pPr>
                      <a:r>
                        <a:rPr lang="en-US" sz="600" b="0" i="0" u="none" strike="noStrike" cap="none"/>
                        <a:t>Lj8627 v3 CSHL</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rowSpan="2">
                  <a:txBody>
                    <a:bodyPr/>
                    <a:lstStyle/>
                    <a:p>
                      <a:pPr marL="0" marR="0" lvl="0" indent="0" algn="r" rtl="0">
                        <a:lnSpc>
                          <a:spcPct val="100000"/>
                        </a:lnSpc>
                        <a:spcBef>
                          <a:spcPts val="0"/>
                        </a:spcBef>
                        <a:spcAft>
                          <a:spcPts val="0"/>
                        </a:spcAft>
                        <a:buClr>
                          <a:srgbClr val="E87744"/>
                        </a:buClr>
                        <a:buSzPts val="2200"/>
                        <a:buFont typeface="Helvetica Neue"/>
                        <a:buNone/>
                      </a:pPr>
                      <a:r>
                        <a:rPr lang="en-US" sz="800" b="1" i="1" u="none" strike="noStrike" cap="none">
                          <a:solidFill>
                            <a:srgbClr val="E87744"/>
                          </a:solidFill>
                          <a:latin typeface="Helvetica Neue"/>
                          <a:ea typeface="Helvetica Neue"/>
                          <a:cs typeface="Helvetica Neue"/>
                          <a:sym typeface="Helvetica Neue"/>
                        </a:rPr>
                        <a:t>L. japonica</a:t>
                      </a:r>
                      <a:br>
                        <a:rPr lang="en-US" sz="800" b="1" i="1" u="none" strike="noStrike" cap="none">
                          <a:solidFill>
                            <a:srgbClr val="E87744"/>
                          </a:solidFill>
                          <a:latin typeface="Helvetica Neue"/>
                          <a:ea typeface="Helvetica Neue"/>
                          <a:cs typeface="Helvetica Neue"/>
                          <a:sym typeface="Helvetica Neue"/>
                        </a:rPr>
                      </a:br>
                      <a:r>
                        <a:rPr lang="en-US" sz="600" b="0" u="none" strike="noStrike" cap="none"/>
                        <a:t>L. min.</a:t>
                      </a:r>
                      <a:r>
                        <a:rPr lang="en-US" sz="600" b="0" i="0" u="none" strike="noStrike" cap="none"/>
                        <a:t> x </a:t>
                      </a:r>
                      <a:r>
                        <a:rPr lang="en-US" sz="600" b="0" u="none" strike="noStrike" cap="none"/>
                        <a:t>L. tur.</a:t>
                      </a:r>
                      <a:endParaRPr sz="600" b="0" i="0" u="none" strike="noStrike" cap="none"/>
                    </a:p>
                    <a:p>
                      <a:pPr marL="0" marR="0" lvl="0" indent="0" algn="r" rtl="0">
                        <a:lnSpc>
                          <a:spcPct val="100000"/>
                        </a:lnSpc>
                        <a:spcBef>
                          <a:spcPts val="0"/>
                        </a:spcBef>
                        <a:spcAft>
                          <a:spcPts val="0"/>
                        </a:spcAft>
                        <a:buClr>
                          <a:srgbClr val="E87744"/>
                        </a:buClr>
                        <a:buSzPts val="1600"/>
                        <a:buFont typeface="Helvetica Neue"/>
                        <a:buNone/>
                      </a:pPr>
                      <a:r>
                        <a:rPr lang="en-US" sz="600" b="0" i="0" u="none" strike="noStrike" cap="none"/>
                        <a:t>(3n = </a:t>
                      </a:r>
                      <a:r>
                        <a:rPr lang="en-US" sz="600" i="0" u="none" strike="noStrike" cap="none"/>
                        <a:t>TTM</a:t>
                      </a:r>
                      <a:r>
                        <a:rPr lang="en-US" sz="600" b="0" i="0" u="none" strike="noStrike" cap="none"/>
                        <a:t>)</a:t>
                      </a:r>
                      <a:br>
                        <a:rPr lang="en-US" sz="600" b="0" i="0" u="none" strike="noStrike" cap="none"/>
                      </a:br>
                      <a:r>
                        <a:rPr lang="en-US" sz="600" b="0" i="0" u="none" strike="noStrike" cap="none"/>
                        <a:t>Lj7182 v1 CSHL</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rowSpan="2">
                  <a:txBody>
                    <a:bodyPr/>
                    <a:lstStyle/>
                    <a:p>
                      <a:pPr marL="0" marR="0" lvl="0" indent="0" algn="r" rtl="0">
                        <a:lnSpc>
                          <a:spcPct val="100000"/>
                        </a:lnSpc>
                        <a:spcBef>
                          <a:spcPts val="0"/>
                        </a:spcBef>
                        <a:spcAft>
                          <a:spcPts val="0"/>
                        </a:spcAft>
                        <a:buClr>
                          <a:srgbClr val="E87744"/>
                        </a:buClr>
                        <a:buSzPts val="2200"/>
                        <a:buFont typeface="Helvetica Neue"/>
                        <a:buNone/>
                      </a:pPr>
                      <a:r>
                        <a:rPr lang="en-US" sz="800" b="1" i="1" u="none" strike="noStrike" cap="none">
                          <a:solidFill>
                            <a:srgbClr val="E87744"/>
                          </a:solidFill>
                          <a:latin typeface="Helvetica Neue"/>
                          <a:ea typeface="Helvetica Neue"/>
                          <a:cs typeface="Helvetica Neue"/>
                          <a:sym typeface="Helvetica Neue"/>
                        </a:rPr>
                        <a:t>L. japonica</a:t>
                      </a:r>
                      <a:br>
                        <a:rPr lang="en-US" sz="800" b="1" i="1" u="none" strike="noStrike" cap="none">
                          <a:solidFill>
                            <a:srgbClr val="E87744"/>
                          </a:solidFill>
                          <a:latin typeface="Helvetica Neue"/>
                          <a:ea typeface="Helvetica Neue"/>
                          <a:cs typeface="Helvetica Neue"/>
                          <a:sym typeface="Helvetica Neue"/>
                        </a:rPr>
                      </a:br>
                      <a:r>
                        <a:rPr lang="en-US" sz="600" b="0" u="none" strike="noStrike" cap="none"/>
                        <a:t>L. min.</a:t>
                      </a:r>
                      <a:r>
                        <a:rPr lang="en-US" sz="600" b="0" i="0" u="none" strike="noStrike" cap="none"/>
                        <a:t> x </a:t>
                      </a:r>
                      <a:r>
                        <a:rPr lang="en-US" sz="600" b="0" u="none" strike="noStrike" cap="none"/>
                        <a:t>L. tur.</a:t>
                      </a:r>
                      <a:endParaRPr sz="600" b="0" i="0" u="none" strike="noStrike" cap="none"/>
                    </a:p>
                    <a:p>
                      <a:pPr marL="0" marR="0" lvl="0" indent="0" algn="r" rtl="0">
                        <a:lnSpc>
                          <a:spcPct val="100000"/>
                        </a:lnSpc>
                        <a:spcBef>
                          <a:spcPts val="0"/>
                        </a:spcBef>
                        <a:spcAft>
                          <a:spcPts val="0"/>
                        </a:spcAft>
                        <a:buClr>
                          <a:srgbClr val="E87744"/>
                        </a:buClr>
                        <a:buSzPts val="1600"/>
                        <a:buFont typeface="Helvetica Neue"/>
                        <a:buNone/>
                      </a:pPr>
                      <a:r>
                        <a:rPr lang="en-US" sz="600" b="0" i="0" u="none" strike="noStrike" cap="none"/>
                        <a:t>(3n = </a:t>
                      </a:r>
                      <a:r>
                        <a:rPr lang="en-US" sz="600" i="0" u="none" strike="noStrike" cap="none"/>
                        <a:t>TTM</a:t>
                      </a:r>
                      <a:r>
                        <a:rPr lang="en-US" sz="600" b="0" i="0" u="none" strike="noStrike" cap="none"/>
                        <a:t>)</a:t>
                      </a:r>
                      <a:br>
                        <a:rPr lang="en-US" sz="600" b="0" i="0" u="none" strike="noStrike" cap="none"/>
                      </a:br>
                      <a:r>
                        <a:rPr lang="en-US" sz="600" b="0" i="0" u="none" strike="noStrike" cap="none"/>
                        <a:t>Lj9241 v1 CSHL</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98576">
                <a:tc>
                  <a:txBody>
                    <a:bodyPr/>
                    <a:lstStyle/>
                    <a:p>
                      <a:pPr marL="0" marR="0" lvl="0" indent="0" algn="l" rtl="0">
                        <a:lnSpc>
                          <a:spcPct val="100000"/>
                        </a:lnSpc>
                        <a:spcBef>
                          <a:spcPts val="0"/>
                        </a:spcBef>
                        <a:spcAft>
                          <a:spcPts val="0"/>
                        </a:spcAft>
                        <a:buClr>
                          <a:schemeClr val="dk1"/>
                        </a:buClr>
                        <a:buSzPts val="1800"/>
                        <a:buFont typeface="Helvetica Neue"/>
                        <a:buNone/>
                      </a:pPr>
                      <a:r>
                        <a:rPr lang="en-US" sz="700" b="1" u="none" strike="noStrike" cap="none">
                          <a:latin typeface="Helvetica Neue"/>
                          <a:ea typeface="Helvetica Neue"/>
                          <a:cs typeface="Helvetica Neue"/>
                          <a:sym typeface="Helvetica Neue"/>
                        </a:rPr>
                        <a:t>Genomes</a:t>
                      </a:r>
                      <a:endParaRPr sz="700"/>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span (Mbp)</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139</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355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491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354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363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410</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772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764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771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17586">
                <a:tc>
                  <a:txBody>
                    <a:bodyPr/>
                    <a:lstStyle/>
                    <a:p>
                      <a:pPr marL="0" marR="0" lvl="0" indent="0" algn="l" rtl="0">
                        <a:lnSpc>
                          <a:spcPct val="100000"/>
                        </a:lnSpc>
                        <a:spcBef>
                          <a:spcPts val="0"/>
                        </a:spcBef>
                        <a:spcAft>
                          <a:spcPts val="0"/>
                        </a:spcAft>
                        <a:buClr>
                          <a:schemeClr val="dk1"/>
                        </a:buClr>
                        <a:buSzPts val="1800"/>
                        <a:buFont typeface="Helvetica Neue"/>
                        <a:buNone/>
                      </a:pPr>
                      <a:r>
                        <a:rPr lang="en-US" sz="700" b="1" u="none" strike="noStrike" cap="none">
                          <a:latin typeface="Helvetica Neue"/>
                          <a:ea typeface="Helvetica Neue"/>
                          <a:cs typeface="Helvetica Neue"/>
                          <a:sym typeface="Helvetica Neue"/>
                        </a:rPr>
                        <a:t>Repeats</a:t>
                      </a:r>
                      <a:endParaRPr sz="700"/>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all interspersed (%) </a:t>
                      </a:r>
                      <a:r>
                        <a:rPr lang="en-US" sz="700" u="none" strike="noStrike" cap="none" baseline="30000"/>
                        <a:t>A</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48</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71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57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59</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LTR-RT (%) </a:t>
                      </a:r>
                      <a:r>
                        <a:rPr lang="en-US" sz="700" u="none" strike="noStrike" cap="none" baseline="30000"/>
                        <a:t>A</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57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intact LTR-RT/Mpb (#) </a:t>
                      </a:r>
                      <a:r>
                        <a:rPr lang="en-US" sz="700" u="none" strike="noStrike" cap="none" baseline="30000"/>
                        <a:t>A</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0.1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0.6</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2.0</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1.6</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LTR solo:intact ratio </a:t>
                      </a:r>
                      <a:r>
                        <a:rPr lang="en-US" sz="700" u="none" strike="noStrike" cap="none" baseline="30000"/>
                        <a:t>A</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58</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17397">
                <a:tc>
                  <a:txBody>
                    <a:bodyPr/>
                    <a:lstStyle/>
                    <a:p>
                      <a:pPr marL="0" marR="0" lvl="0" indent="0" algn="l" rtl="0">
                        <a:lnSpc>
                          <a:spcPct val="100000"/>
                        </a:lnSpc>
                        <a:spcBef>
                          <a:spcPts val="0"/>
                        </a:spcBef>
                        <a:spcAft>
                          <a:spcPts val="0"/>
                        </a:spcAft>
                        <a:buClr>
                          <a:schemeClr val="dk1"/>
                        </a:buClr>
                        <a:buSzPts val="1800"/>
                        <a:buFont typeface="Helvetica Neue"/>
                        <a:buNone/>
                      </a:pPr>
                      <a:r>
                        <a:rPr lang="en-US" sz="700" b="1" u="none" strike="noStrike" cap="none">
                          <a:latin typeface="Helvetica Neue"/>
                          <a:ea typeface="Helvetica Neue"/>
                          <a:cs typeface="Helvetica Neue"/>
                          <a:sym typeface="Helvetica Neue"/>
                        </a:rPr>
                        <a:t>Protein coding genes</a:t>
                      </a:r>
                      <a:endParaRPr sz="700"/>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Mikado genes </a:t>
                      </a:r>
                      <a:r>
                        <a:rPr lang="en-US" sz="700" u="none" strike="noStrike" cap="none" baseline="30000"/>
                        <a:t>B</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16,827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13,095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18,427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17,138</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16,701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16,613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31,990</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31,761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31,746</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9"/>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GeMoMa genes </a:t>
                      </a:r>
                      <a:r>
                        <a:rPr lang="en-US" sz="700" u="none" strike="noStrike" cap="none" baseline="30000"/>
                        <a:t>C</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20,389</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22,416</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24,717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22,754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22,362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22,862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40,651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40,523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40,203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Augustus CGP genes </a:t>
                      </a:r>
                      <a:r>
                        <a:rPr lang="en-US" sz="700" u="none" strike="noStrike" cap="none" baseline="30000"/>
                        <a:t>D</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17,841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13,175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17,734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20,697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20,838</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18,325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37,544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38,104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38,451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11"/>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Combined &amp; filtered </a:t>
                      </a:r>
                      <a:r>
                        <a:rPr lang="en-US" sz="700" u="none" strike="noStrike" cap="none" baseline="30000"/>
                        <a:t>E,F,G</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20,382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20,902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24,257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22,247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21,683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22,019</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40,747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40,504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40,388</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PASA Updated </a:t>
                      </a:r>
                      <a:r>
                        <a:rPr lang="en-US" sz="700" u="none" strike="noStrike" cap="none" baseline="30000"/>
                        <a:t>H</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b="1" u="none" strike="noStrike" cap="none">
                          <a:latin typeface="Helvetica Neue"/>
                          <a:ea typeface="Helvetica Neue"/>
                          <a:cs typeface="Helvetica Neue"/>
                          <a:sym typeface="Helvetica Neue"/>
                        </a:rPr>
                        <a:t>20,342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b="1" u="none" strike="noStrike" cap="none">
                          <a:latin typeface="Helvetica Neue"/>
                          <a:ea typeface="Helvetica Neue"/>
                          <a:cs typeface="Helvetica Neue"/>
                          <a:sym typeface="Helvetica Neue"/>
                        </a:rPr>
                        <a:t>20,882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b="1" u="none" strike="noStrike" cap="none">
                          <a:latin typeface="Helvetica Neue"/>
                          <a:ea typeface="Helvetica Neue"/>
                          <a:cs typeface="Helvetica Neue"/>
                          <a:sym typeface="Helvetica Neue"/>
                        </a:rPr>
                        <a:t>24,222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b="1" u="none" strike="noStrike" cap="none">
                          <a:latin typeface="Helvetica Neue"/>
                          <a:ea typeface="Helvetica Neue"/>
                          <a:cs typeface="Helvetica Neue"/>
                          <a:sym typeface="Helvetica Neue"/>
                        </a:rPr>
                        <a:t>22,205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b="1" u="none" strike="noStrike" cap="none">
                          <a:latin typeface="Helvetica Neue"/>
                          <a:ea typeface="Helvetica Neue"/>
                          <a:cs typeface="Helvetica Neue"/>
                          <a:sym typeface="Helvetica Neue"/>
                        </a:rPr>
                        <a:t>21,649</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b="1" u="none" strike="noStrike" cap="none">
                          <a:latin typeface="Helvetica Neue"/>
                          <a:ea typeface="Helvetica Neue"/>
                          <a:cs typeface="Helvetica Neue"/>
                          <a:sym typeface="Helvetica Neue"/>
                        </a:rPr>
                        <a:t>21,988</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b="1" u="none" strike="noStrike" cap="none">
                          <a:latin typeface="Helvetica Neue"/>
                          <a:ea typeface="Helvetica Neue"/>
                          <a:cs typeface="Helvetica Neue"/>
                          <a:sym typeface="Helvetica Neue"/>
                        </a:rPr>
                        <a:t>40,692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b="1" u="none" strike="noStrike" cap="none">
                          <a:latin typeface="Helvetica Neue"/>
                          <a:ea typeface="Helvetica Neue"/>
                          <a:cs typeface="Helvetica Neue"/>
                          <a:sym typeface="Helvetica Neue"/>
                        </a:rPr>
                        <a:t>40,444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b="1" u="none" strike="noStrike" cap="none">
                          <a:latin typeface="Helvetica Neue"/>
                          <a:ea typeface="Helvetica Neue"/>
                          <a:cs typeface="Helvetica Neue"/>
                          <a:sym typeface="Helvetica Neue"/>
                        </a:rPr>
                        <a:t>40,336</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13"/>
                  </a:ext>
                </a:extLst>
              </a:tr>
              <a:tr h="218069">
                <a:tc>
                  <a:txBody>
                    <a:bodyPr/>
                    <a:lstStyle/>
                    <a:p>
                      <a:pPr marL="0" marR="0" lvl="0" indent="0" algn="l" rtl="0">
                        <a:lnSpc>
                          <a:spcPct val="100000"/>
                        </a:lnSpc>
                        <a:spcBef>
                          <a:spcPts val="0"/>
                        </a:spcBef>
                        <a:spcAft>
                          <a:spcPts val="0"/>
                        </a:spcAft>
                        <a:buClr>
                          <a:schemeClr val="dk1"/>
                        </a:buClr>
                        <a:buSzPts val="1800"/>
                        <a:buFont typeface="Helvetica Neue"/>
                        <a:buNone/>
                      </a:pPr>
                      <a:r>
                        <a:rPr lang="en-US" sz="700" b="1" u="none" strike="noStrike" cap="none">
                          <a:latin typeface="Helvetica Neue"/>
                          <a:ea typeface="Helvetica Neue"/>
                          <a:cs typeface="Helvetica Neue"/>
                          <a:sym typeface="Helvetica Neue"/>
                        </a:rPr>
                        <a:t>Non-coding gene loci</a:t>
                      </a:r>
                      <a:endParaRPr sz="700"/>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39769" marR="39769" marT="19763" marB="19763"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transcribed ncRNA </a:t>
                      </a:r>
                      <a:r>
                        <a:rPr lang="en-US" sz="700" u="none" strike="noStrike" cap="none" baseline="30000"/>
                        <a:t>B </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647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865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1,852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1,252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888</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976</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2,100</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2,095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2,107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15"/>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snoRNA/snRNA </a:t>
                      </a:r>
                      <a:r>
                        <a:rPr lang="en-US" sz="700" u="none" strike="noStrike" cap="none" baseline="30000"/>
                        <a:t>I </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541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864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1,141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751</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785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1,210</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2,017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2,016</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2,286</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tRNA </a:t>
                      </a:r>
                      <a:r>
                        <a:rPr lang="en-US" sz="700" u="none" strike="noStrike" cap="none" baseline="30000"/>
                        <a:t>I </a:t>
                      </a:r>
                      <a:endParaRPr sz="700"/>
                    </a:p>
                  </a:txBody>
                  <a:tcPr marL="39769" marR="39769" marT="19763" marB="1976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237</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623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470</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253</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260</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278</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486</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482</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479</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17"/>
                  </a:ext>
                </a:extLst>
              </a:tr>
              <a:tr h="155346">
                <a:tc>
                  <a:txBody>
                    <a:bodyPr/>
                    <a:lstStyle/>
                    <a:p>
                      <a:pPr marL="0" marR="0" lvl="0" indent="0" algn="l" rtl="0">
                        <a:lnSpc>
                          <a:spcPct val="100000"/>
                        </a:lnSpc>
                        <a:spcBef>
                          <a:spcPts val="0"/>
                        </a:spcBef>
                        <a:spcAft>
                          <a:spcPts val="0"/>
                        </a:spcAft>
                        <a:buClr>
                          <a:schemeClr val="dk1"/>
                        </a:buClr>
                        <a:buSzPts val="1900"/>
                        <a:buFont typeface="Helvetica Neue"/>
                        <a:buNone/>
                      </a:pPr>
                      <a:r>
                        <a:rPr lang="en-US" sz="700" u="none" strike="noStrike" cap="none">
                          <a:latin typeface="Helvetica Neue"/>
                          <a:ea typeface="Helvetica Neue"/>
                          <a:cs typeface="Helvetica Neue"/>
                          <a:sym typeface="Helvetica Neue"/>
                        </a:rPr>
                        <a:t>miRNA loci </a:t>
                      </a:r>
                      <a:r>
                        <a:rPr lang="en-US" sz="700" u="none" strike="noStrike" cap="none" baseline="30000"/>
                        <a:t>J </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59</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65</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74</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108</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a:latin typeface="Helvetica Neue"/>
                          <a:ea typeface="Helvetica Neue"/>
                          <a:cs typeface="Helvetica Neue"/>
                          <a:sym typeface="Helvetica Neue"/>
                        </a:rPr>
                        <a:t>-</a:t>
                      </a:r>
                      <a:endParaRPr sz="70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chemeClr val="dk1"/>
                        </a:buClr>
                        <a:buSzPts val="2000"/>
                        <a:buFont typeface="Helvetica Neue"/>
                        <a:buNone/>
                      </a:pPr>
                      <a:r>
                        <a:rPr lang="en-US" sz="800" u="none" strike="noStrike" cap="none" dirty="0">
                          <a:latin typeface="Helvetica Neue"/>
                          <a:ea typeface="Helvetica Neue"/>
                          <a:cs typeface="Helvetica Neue"/>
                          <a:sym typeface="Helvetica Neue"/>
                        </a:rPr>
                        <a:t>-</a:t>
                      </a:r>
                      <a:endParaRPr sz="700" dirty="0"/>
                    </a:p>
                  </a:txBody>
                  <a:tcPr marL="39769" marR="39769" marT="19763" marB="1976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bl>
          </a:graphicData>
        </a:graphic>
      </p:graphicFrame>
      <p:pic>
        <p:nvPicPr>
          <p:cNvPr id="155" name="Google Shape;155;p7" descr="Imag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76595" y="1570007"/>
            <a:ext cx="647077" cy="500184"/>
          </a:xfrm>
          <a:prstGeom prst="rect">
            <a:avLst/>
          </a:prstGeom>
          <a:noFill/>
          <a:ln>
            <a:noFill/>
          </a:ln>
        </p:spPr>
      </p:pic>
      <p:pic>
        <p:nvPicPr>
          <p:cNvPr id="156" name="Google Shape;156;p7" descr="Imag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090759" y="1567545"/>
            <a:ext cx="658499" cy="505151"/>
          </a:xfrm>
          <a:prstGeom prst="rect">
            <a:avLst/>
          </a:prstGeom>
          <a:noFill/>
          <a:ln>
            <a:noFill/>
          </a:ln>
        </p:spPr>
      </p:pic>
      <p:pic>
        <p:nvPicPr>
          <p:cNvPr id="157" name="Google Shape;157;p7" descr="Image"/>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240771" y="1570007"/>
            <a:ext cx="702127" cy="500184"/>
          </a:xfrm>
          <a:prstGeom prst="rect">
            <a:avLst/>
          </a:prstGeom>
          <a:noFill/>
          <a:ln>
            <a:noFill/>
          </a:ln>
        </p:spPr>
      </p:pic>
      <p:pic>
        <p:nvPicPr>
          <p:cNvPr id="158" name="Google Shape;158;p7" descr="Image"/>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385873" y="1570154"/>
            <a:ext cx="621089" cy="499977"/>
          </a:xfrm>
          <a:prstGeom prst="rect">
            <a:avLst/>
          </a:prstGeom>
          <a:noFill/>
          <a:ln>
            <a:noFill/>
          </a:ln>
        </p:spPr>
      </p:pic>
      <p:pic>
        <p:nvPicPr>
          <p:cNvPr id="159" name="Google Shape;159;p7" descr="Image"/>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945760" y="1565799"/>
            <a:ext cx="616874" cy="508576"/>
          </a:xfrm>
          <a:prstGeom prst="rect">
            <a:avLst/>
          </a:prstGeom>
          <a:noFill/>
          <a:ln>
            <a:noFill/>
          </a:ln>
        </p:spPr>
      </p:pic>
      <p:pic>
        <p:nvPicPr>
          <p:cNvPr id="160" name="Google Shape;160;p7" descr="Image"/>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565557" y="1565799"/>
            <a:ext cx="605141" cy="508576"/>
          </a:xfrm>
          <a:prstGeom prst="rect">
            <a:avLst/>
          </a:prstGeom>
          <a:noFill/>
          <a:ln>
            <a:noFill/>
          </a:ln>
        </p:spPr>
      </p:pic>
      <p:pic>
        <p:nvPicPr>
          <p:cNvPr id="161" name="Google Shape;161;p7" descr="Image"/>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192299" y="1570132"/>
            <a:ext cx="621089" cy="499977"/>
          </a:xfrm>
          <a:prstGeom prst="rect">
            <a:avLst/>
          </a:prstGeom>
          <a:noFill/>
          <a:ln>
            <a:noFill/>
          </a:ln>
        </p:spPr>
      </p:pic>
      <p:pic>
        <p:nvPicPr>
          <p:cNvPr id="162" name="Google Shape;162;p7" descr="Image"/>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011399" y="1570132"/>
            <a:ext cx="621089" cy="499977"/>
          </a:xfrm>
          <a:prstGeom prst="rect">
            <a:avLst/>
          </a:prstGeom>
          <a:noFill/>
          <a:ln>
            <a:noFill/>
          </a:ln>
        </p:spPr>
      </p:pic>
      <p:pic>
        <p:nvPicPr>
          <p:cNvPr id="163" name="Google Shape;163;p7" descr="Image"/>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759131" y="1565799"/>
            <a:ext cx="616874" cy="508576"/>
          </a:xfrm>
          <a:prstGeom prst="rect">
            <a:avLst/>
          </a:prstGeom>
          <a:noFill/>
          <a:ln>
            <a:noFill/>
          </a:ln>
        </p:spPr>
      </p:pic>
      <p:sp>
        <p:nvSpPr>
          <p:cNvPr id="164" name="Google Shape;164;p7"/>
          <p:cNvSpPr/>
          <p:nvPr/>
        </p:nvSpPr>
        <p:spPr>
          <a:xfrm>
            <a:off x="6218393" y="1802605"/>
            <a:ext cx="146186" cy="58388"/>
          </a:xfrm>
          <a:prstGeom prst="rightArrow">
            <a:avLst>
              <a:gd name="adj1" fmla="val 30000"/>
              <a:gd name="adj2" fmla="val 160239"/>
            </a:avLst>
          </a:prstGeom>
          <a:solidFill>
            <a:srgbClr val="5E5E5E"/>
          </a:solidFill>
          <a:ln>
            <a:noFill/>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sp>
        <p:nvSpPr>
          <p:cNvPr id="165" name="Google Shape;165;p7"/>
          <p:cNvSpPr txBox="1"/>
          <p:nvPr/>
        </p:nvSpPr>
        <p:spPr>
          <a:xfrm>
            <a:off x="5424211" y="1744014"/>
            <a:ext cx="114365" cy="175569"/>
          </a:xfrm>
          <a:prstGeom prst="rect">
            <a:avLst/>
          </a:prstGeom>
          <a:noFill/>
          <a:ln>
            <a:noFill/>
          </a:ln>
        </p:spPr>
        <p:txBody>
          <a:bodyPr spcFirstLastPara="1" wrap="square" lIns="19050" tIns="19050" rIns="19050" bIns="19050" anchor="ctr" anchorCtr="0">
            <a:noAutofit/>
          </a:bodyPr>
          <a:lstStyle/>
          <a:p>
            <a:pPr algn="ctr">
              <a:spcBef>
                <a:spcPts val="0"/>
              </a:spcBef>
              <a:spcAft>
                <a:spcPts val="0"/>
              </a:spcAft>
              <a:buClr>
                <a:srgbClr val="5E5E5E"/>
              </a:buClr>
              <a:buSzPts val="2400"/>
            </a:pPr>
            <a:r>
              <a:rPr lang="en-US" sz="900">
                <a:solidFill>
                  <a:srgbClr val="5E5E5E"/>
                </a:solidFill>
                <a:latin typeface="Helvetica Neue"/>
                <a:ea typeface="Helvetica Neue"/>
                <a:cs typeface="Helvetica Neue"/>
                <a:sym typeface="Helvetica Neue"/>
              </a:rPr>
              <a:t>X</a:t>
            </a:r>
            <a:endParaRPr/>
          </a:p>
        </p:txBody>
      </p:sp>
      <p:graphicFrame>
        <p:nvGraphicFramePr>
          <p:cNvPr id="166" name="Google Shape;166;p7"/>
          <p:cNvGraphicFramePr/>
          <p:nvPr/>
        </p:nvGraphicFramePr>
        <p:xfrm>
          <a:off x="279590" y="5424083"/>
          <a:ext cx="8443937" cy="207910"/>
        </p:xfrm>
        <a:graphic>
          <a:graphicData uri="http://schemas.openxmlformats.org/drawingml/2006/table">
            <a:tbl>
              <a:tblPr>
                <a:noFill/>
              </a:tblPr>
              <a:tblGrid>
                <a:gridCol w="1482268">
                  <a:extLst>
                    <a:ext uri="{9D8B030D-6E8A-4147-A177-3AD203B41FA5}">
                      <a16:colId xmlns:a16="http://schemas.microsoft.com/office/drawing/2014/main" val="20000"/>
                    </a:ext>
                  </a:extLst>
                </a:gridCol>
                <a:gridCol w="716149">
                  <a:extLst>
                    <a:ext uri="{9D8B030D-6E8A-4147-A177-3AD203B41FA5}">
                      <a16:colId xmlns:a16="http://schemas.microsoft.com/office/drawing/2014/main" val="20001"/>
                    </a:ext>
                  </a:extLst>
                </a:gridCol>
                <a:gridCol w="841059">
                  <a:extLst>
                    <a:ext uri="{9D8B030D-6E8A-4147-A177-3AD203B41FA5}">
                      <a16:colId xmlns:a16="http://schemas.microsoft.com/office/drawing/2014/main" val="20002"/>
                    </a:ext>
                  </a:extLst>
                </a:gridCol>
                <a:gridCol w="841059">
                  <a:extLst>
                    <a:ext uri="{9D8B030D-6E8A-4147-A177-3AD203B41FA5}">
                      <a16:colId xmlns:a16="http://schemas.microsoft.com/office/drawing/2014/main" val="20003"/>
                    </a:ext>
                  </a:extLst>
                </a:gridCol>
                <a:gridCol w="632879">
                  <a:extLst>
                    <a:ext uri="{9D8B030D-6E8A-4147-A177-3AD203B41FA5}">
                      <a16:colId xmlns:a16="http://schemas.microsoft.com/office/drawing/2014/main" val="20004"/>
                    </a:ext>
                  </a:extLst>
                </a:gridCol>
                <a:gridCol w="882699">
                  <a:extLst>
                    <a:ext uri="{9D8B030D-6E8A-4147-A177-3AD203B41FA5}">
                      <a16:colId xmlns:a16="http://schemas.microsoft.com/office/drawing/2014/main" val="20005"/>
                    </a:ext>
                  </a:extLst>
                </a:gridCol>
                <a:gridCol w="807758">
                  <a:extLst>
                    <a:ext uri="{9D8B030D-6E8A-4147-A177-3AD203B41FA5}">
                      <a16:colId xmlns:a16="http://schemas.microsoft.com/office/drawing/2014/main" val="20006"/>
                    </a:ext>
                  </a:extLst>
                </a:gridCol>
                <a:gridCol w="641209">
                  <a:extLst>
                    <a:ext uri="{9D8B030D-6E8A-4147-A177-3AD203B41FA5}">
                      <a16:colId xmlns:a16="http://schemas.microsoft.com/office/drawing/2014/main" val="20007"/>
                    </a:ext>
                  </a:extLst>
                </a:gridCol>
                <a:gridCol w="674519">
                  <a:extLst>
                    <a:ext uri="{9D8B030D-6E8A-4147-A177-3AD203B41FA5}">
                      <a16:colId xmlns:a16="http://schemas.microsoft.com/office/drawing/2014/main" val="20008"/>
                    </a:ext>
                  </a:extLst>
                </a:gridCol>
                <a:gridCol w="924338">
                  <a:extLst>
                    <a:ext uri="{9D8B030D-6E8A-4147-A177-3AD203B41FA5}">
                      <a16:colId xmlns:a16="http://schemas.microsoft.com/office/drawing/2014/main" val="20009"/>
                    </a:ext>
                  </a:extLst>
                </a:gridCol>
              </a:tblGrid>
              <a:tr h="207910">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(A) EDTA/LTR_retriever</a:t>
                      </a:r>
                      <a:endParaRPr sz="700"/>
                    </a:p>
                  </a:txBody>
                  <a:tcPr marL="19050" marR="19050" marT="19050" marB="19050" anchor="ctr">
                    <a:lnL w="254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(B) Mikado</a:t>
                      </a:r>
                      <a:endParaRPr sz="700"/>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(C) GeMoMa</a:t>
                      </a:r>
                      <a:endParaRPr sz="700"/>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(D) Augustus</a:t>
                      </a:r>
                      <a:endParaRPr sz="700"/>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(E) AGAT</a:t>
                      </a:r>
                      <a:endParaRPr sz="700"/>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(F) MAKER-P</a:t>
                      </a:r>
                      <a:endParaRPr sz="700"/>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(G) TEsorter</a:t>
                      </a:r>
                      <a:endParaRPr sz="700"/>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(H) PASA</a:t>
                      </a:r>
                      <a:endParaRPr sz="700"/>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(I) Infernal</a:t>
                      </a:r>
                      <a:endParaRPr sz="700"/>
                    </a:p>
                  </a:txBody>
                  <a:tcPr marL="19050" marR="19050"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(J) ShortStack</a:t>
                      </a:r>
                      <a:endParaRPr sz="700"/>
                    </a:p>
                  </a:txBody>
                  <a:tcPr marL="19050" marR="19050" marT="19050" marB="19050" anchor="ctr">
                    <a:lnL w="9525"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67" name="Google Shape;167;p7"/>
          <p:cNvSpPr/>
          <p:nvPr/>
        </p:nvSpPr>
        <p:spPr>
          <a:xfrm>
            <a:off x="2854826" y="925336"/>
            <a:ext cx="3434354" cy="311610"/>
          </a:xfrm>
          <a:prstGeom prst="rect">
            <a:avLst/>
          </a:prstGeom>
          <a:noFill/>
          <a:ln>
            <a:noFill/>
          </a:ln>
        </p:spPr>
        <p:txBody>
          <a:bodyPr spcFirstLastPara="1" wrap="square" lIns="34284" tIns="17138" rIns="34284" bIns="17138" anchor="t" anchorCtr="0">
            <a:spAutoFit/>
          </a:bodyPr>
          <a:lstStyle/>
          <a:p>
            <a:pPr algn="ctr">
              <a:spcBef>
                <a:spcPts val="0"/>
              </a:spcBef>
              <a:spcAft>
                <a:spcPts val="0"/>
              </a:spcAft>
              <a:buClr>
                <a:srgbClr val="004D80"/>
              </a:buClr>
              <a:buSzPts val="4800"/>
            </a:pPr>
            <a:r>
              <a:rPr lang="en-US" i="1">
                <a:solidFill>
                  <a:srgbClr val="004D80"/>
                </a:solidFill>
                <a:latin typeface="Helvetica Neue"/>
                <a:ea typeface="Helvetica Neue"/>
                <a:cs typeface="Helvetica Neue"/>
                <a:sym typeface="Helvetica Neue"/>
              </a:rPr>
              <a:t>Lemnaceae</a:t>
            </a:r>
            <a:r>
              <a:rPr lang="en-US">
                <a:solidFill>
                  <a:srgbClr val="004D80"/>
                </a:solidFill>
                <a:latin typeface="Helvetica Neue"/>
                <a:ea typeface="Helvetica Neue"/>
                <a:cs typeface="Helvetica Neue"/>
                <a:sym typeface="Helvetica Neue"/>
              </a:rPr>
              <a:t> genome project</a:t>
            </a:r>
            <a:endParaRPr/>
          </a:p>
        </p:txBody>
      </p:sp>
      <p:sp>
        <p:nvSpPr>
          <p:cNvPr id="168" name="Google Shape;168;p7"/>
          <p:cNvSpPr txBox="1"/>
          <p:nvPr/>
        </p:nvSpPr>
        <p:spPr>
          <a:xfrm>
            <a:off x="162225" y="5724010"/>
            <a:ext cx="5496525" cy="248197"/>
          </a:xfrm>
          <a:prstGeom prst="rect">
            <a:avLst/>
          </a:prstGeom>
          <a:noFill/>
          <a:ln>
            <a:noFill/>
          </a:ln>
        </p:spPr>
        <p:txBody>
          <a:bodyPr spcFirstLastPara="1" wrap="square" lIns="34284" tIns="34284" rIns="34284" bIns="34284" anchor="t" anchorCtr="0">
            <a:spAutoFit/>
          </a:bodyPr>
          <a:lstStyle/>
          <a:p>
            <a:pPr>
              <a:spcBef>
                <a:spcPts val="0"/>
              </a:spcBef>
              <a:spcAft>
                <a:spcPts val="0"/>
              </a:spcAft>
            </a:pPr>
            <a:r>
              <a:rPr lang="en-US" sz="1163">
                <a:latin typeface="Helvetica Neue"/>
                <a:ea typeface="Helvetica Neue"/>
                <a:cs typeface="Helvetica Neue"/>
                <a:sym typeface="Helvetica Neue"/>
              </a:rPr>
              <a:t>Evan Ernst (collaboration between Martienssen, Michael and Lam labs)</a:t>
            </a:r>
            <a:endParaRPr sz="1163">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aphicFrame>
        <p:nvGraphicFramePr>
          <p:cNvPr id="173" name="Google Shape;173;p6"/>
          <p:cNvGraphicFramePr/>
          <p:nvPr/>
        </p:nvGraphicFramePr>
        <p:xfrm>
          <a:off x="7907206" y="1516095"/>
          <a:ext cx="757172" cy="1865336"/>
        </p:xfrm>
        <a:graphic>
          <a:graphicData uri="http://schemas.openxmlformats.org/drawingml/2006/table">
            <a:tbl>
              <a:tblPr>
                <a:noFill/>
              </a:tblPr>
              <a:tblGrid>
                <a:gridCol w="197550">
                  <a:extLst>
                    <a:ext uri="{9D8B030D-6E8A-4147-A177-3AD203B41FA5}">
                      <a16:colId xmlns:a16="http://schemas.microsoft.com/office/drawing/2014/main" val="20000"/>
                    </a:ext>
                  </a:extLst>
                </a:gridCol>
                <a:gridCol w="559622">
                  <a:extLst>
                    <a:ext uri="{9D8B030D-6E8A-4147-A177-3AD203B41FA5}">
                      <a16:colId xmlns:a16="http://schemas.microsoft.com/office/drawing/2014/main" val="20001"/>
                    </a:ext>
                  </a:extLst>
                </a:gridCol>
              </a:tblGrid>
              <a:tr h="228593">
                <a:tc>
                  <a:txBody>
                    <a:bodyPr/>
                    <a:lstStyle/>
                    <a:p>
                      <a:pPr marL="0" marR="0" lvl="0" indent="0" algn="ctr" rtl="0">
                        <a:lnSpc>
                          <a:spcPct val="100000"/>
                        </a:lnSpc>
                        <a:spcBef>
                          <a:spcPts val="0"/>
                        </a:spcBef>
                        <a:spcAft>
                          <a:spcPts val="0"/>
                        </a:spcAft>
                        <a:buClr>
                          <a:srgbClr val="F28E2A"/>
                        </a:buClr>
                        <a:buSzPts val="1600"/>
                        <a:buFont typeface="Helvetica Neue"/>
                        <a:buNone/>
                      </a:pPr>
                      <a:r>
                        <a:rPr lang="en-US" sz="600" b="1" u="none" strike="noStrike" cap="none">
                          <a:solidFill>
                            <a:srgbClr val="F28E2A"/>
                          </a:solidFill>
                          <a:latin typeface="Helvetica Neue"/>
                          <a:ea typeface="Helvetica Neue"/>
                          <a:cs typeface="Helvetica Neue"/>
                          <a:sym typeface="Helvetica Neue"/>
                        </a:rPr>
                        <a:t>|</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Telomere repeat (6x)</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8494">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AB0AC"/>
                    </a:solidFill>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Repeats</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8593">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CD27C"/>
                    </a:solidFill>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Coding genes</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8494">
                <a:tc>
                  <a:txBody>
                    <a:bodyPr/>
                    <a:lstStyle/>
                    <a:p>
                      <a:pPr marL="0" marR="0" lvl="0" indent="0" algn="ctr" rtl="0">
                        <a:lnSpc>
                          <a:spcPct val="100000"/>
                        </a:lnSpc>
                        <a:spcBef>
                          <a:spcPts val="0"/>
                        </a:spcBef>
                        <a:spcAft>
                          <a:spcPts val="0"/>
                        </a:spcAft>
                        <a:buClr>
                          <a:srgbClr val="B07AA0"/>
                        </a:buClr>
                        <a:buSzPts val="1866"/>
                        <a:buFont typeface="Helvetica Neue"/>
                        <a:buNone/>
                      </a:pPr>
                      <a:r>
                        <a:rPr lang="en-US" sz="700" u="none" strike="noStrike" cap="none">
                          <a:solidFill>
                            <a:srgbClr val="B07AA0"/>
                          </a:solidFill>
                          <a:latin typeface="Helvetica Neue"/>
                          <a:ea typeface="Helvetica Neue"/>
                          <a:cs typeface="Helvetica Neue"/>
                          <a:sym typeface="Helvetica Neue"/>
                        </a:rPr>
                        <a:t>•</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rDNA</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8494">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0CBE8"/>
                    </a:solidFill>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RNA-seq</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8494">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EBE7D"/>
                    </a:solidFill>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5mC CpG</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58494">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D9A"/>
                    </a:solidFill>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5mC CHG</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58494">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499895"/>
                    </a:solidFill>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5mC CHH</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28593">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21-22nt small RNA</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28593">
                <a:tc>
                  <a:txBody>
                    <a:bodyPr/>
                    <a:lstStyle/>
                    <a:p>
                      <a:pPr marL="0" marR="0" lvl="0" indent="0" algn="ctr" rtl="0">
                        <a:lnSpc>
                          <a:spcPct val="100000"/>
                        </a:lnSpc>
                        <a:spcBef>
                          <a:spcPts val="0"/>
                        </a:spcBef>
                        <a:spcAft>
                          <a:spcPts val="0"/>
                        </a:spcAft>
                        <a:buClr>
                          <a:schemeClr val="dk1"/>
                        </a:buClr>
                        <a:buSzPts val="1800"/>
                        <a:buFont typeface="Helvetica Neue"/>
                        <a:buNone/>
                      </a:pPr>
                      <a:endParaRPr sz="700" u="none" strike="noStrike" cap="none"/>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Helvetica Neue"/>
                        <a:buNone/>
                      </a:pPr>
                      <a:r>
                        <a:rPr lang="en-US" sz="600" u="none" strike="noStrike" cap="none">
                          <a:latin typeface="Helvetica Neue"/>
                          <a:ea typeface="Helvetica Neue"/>
                          <a:cs typeface="Helvetica Neue"/>
                          <a:sym typeface="Helvetica Neue"/>
                        </a:rPr>
                        <a:t>24nt small RNA</a:t>
                      </a:r>
                      <a:endParaRPr sz="700"/>
                    </a:p>
                  </a:txBody>
                  <a:tcPr marL="45722" marR="45722" marT="22856" marB="22856"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174" name="Google Shape;174;p6" descr="Imag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28787" y="1605365"/>
            <a:ext cx="4084382" cy="4084383"/>
          </a:xfrm>
          <a:prstGeom prst="rect">
            <a:avLst/>
          </a:prstGeom>
          <a:noFill/>
          <a:ln>
            <a:noFill/>
          </a:ln>
        </p:spPr>
      </p:pic>
      <p:sp>
        <p:nvSpPr>
          <p:cNvPr id="175" name="Google Shape;175;p6"/>
          <p:cNvSpPr txBox="1"/>
          <p:nvPr/>
        </p:nvSpPr>
        <p:spPr>
          <a:xfrm>
            <a:off x="3828786" y="5648307"/>
            <a:ext cx="4556250" cy="420300"/>
          </a:xfrm>
          <a:prstGeom prst="rect">
            <a:avLst/>
          </a:prstGeom>
          <a:noFill/>
          <a:ln>
            <a:noFill/>
          </a:ln>
        </p:spPr>
        <p:txBody>
          <a:bodyPr spcFirstLastPara="1" wrap="square" lIns="26784" tIns="26784" rIns="26784" bIns="26784" anchor="t" anchorCtr="0">
            <a:noAutofit/>
          </a:bodyPr>
          <a:lstStyle/>
          <a:p>
            <a:pPr>
              <a:spcBef>
                <a:spcPts val="0"/>
              </a:spcBef>
              <a:spcAft>
                <a:spcPts val="0"/>
              </a:spcAft>
              <a:buClr>
                <a:srgbClr val="000000"/>
              </a:buClr>
              <a:buSzPts val="2200"/>
            </a:pPr>
            <a:r>
              <a:rPr lang="en-US" sz="825">
                <a:solidFill>
                  <a:srgbClr val="000000"/>
                </a:solidFill>
                <a:latin typeface="Helvetica Neue"/>
                <a:ea typeface="Helvetica Neue"/>
                <a:cs typeface="Helvetica Neue"/>
                <a:sym typeface="Helvetica Neue"/>
              </a:rPr>
              <a:t>Homeologous chromosomes of </a:t>
            </a:r>
            <a:r>
              <a:rPr lang="en-US" sz="825" i="1">
                <a:solidFill>
                  <a:srgbClr val="000000"/>
                </a:solidFill>
                <a:latin typeface="Helvetica Neue"/>
                <a:ea typeface="Helvetica Neue"/>
                <a:cs typeface="Helvetica Neue"/>
                <a:sym typeface="Helvetica Neue"/>
              </a:rPr>
              <a:t>L. japonica</a:t>
            </a:r>
            <a:r>
              <a:rPr lang="en-US" sz="825">
                <a:solidFill>
                  <a:srgbClr val="000000"/>
                </a:solidFill>
                <a:latin typeface="Helvetica Neue"/>
                <a:ea typeface="Helvetica Neue"/>
                <a:cs typeface="Helvetica Neue"/>
                <a:sym typeface="Helvetica Neue"/>
              </a:rPr>
              <a:t> 8627. Central ribbons show synteny. A single large-scale translocation between L. minor and L. turionifera subgenomes is highlighted in teal.</a:t>
            </a:r>
            <a:endParaRPr sz="900">
              <a:solidFill>
                <a:srgbClr val="5E5E5E"/>
              </a:solidFill>
              <a:latin typeface="Helvetica Neue"/>
              <a:ea typeface="Helvetica Neue"/>
              <a:cs typeface="Helvetica Neue"/>
              <a:sym typeface="Helvetica Neue"/>
            </a:endParaRPr>
          </a:p>
        </p:txBody>
      </p:sp>
      <p:sp>
        <p:nvSpPr>
          <p:cNvPr id="176" name="Google Shape;176;p6"/>
          <p:cNvSpPr/>
          <p:nvPr/>
        </p:nvSpPr>
        <p:spPr>
          <a:xfrm>
            <a:off x="2291574" y="925336"/>
            <a:ext cx="4560864" cy="588609"/>
          </a:xfrm>
          <a:prstGeom prst="rect">
            <a:avLst/>
          </a:prstGeom>
          <a:noFill/>
          <a:ln>
            <a:noFill/>
          </a:ln>
        </p:spPr>
        <p:txBody>
          <a:bodyPr spcFirstLastPara="1" wrap="square" lIns="34284" tIns="17138" rIns="34284" bIns="17138" anchor="t" anchorCtr="0">
            <a:spAutoFit/>
          </a:bodyPr>
          <a:lstStyle/>
          <a:p>
            <a:pPr algn="ctr">
              <a:spcBef>
                <a:spcPts val="0"/>
              </a:spcBef>
              <a:spcAft>
                <a:spcPts val="0"/>
              </a:spcAft>
              <a:buClr>
                <a:srgbClr val="004D80"/>
              </a:buClr>
              <a:buSzPts val="4800"/>
            </a:pPr>
            <a:r>
              <a:rPr lang="en-US" i="1">
                <a:solidFill>
                  <a:srgbClr val="004D80"/>
                </a:solidFill>
                <a:latin typeface="Helvetica Neue"/>
                <a:ea typeface="Helvetica Neue"/>
                <a:cs typeface="Helvetica Neue"/>
                <a:sym typeface="Helvetica Neue"/>
              </a:rPr>
              <a:t>L. japonica </a:t>
            </a:r>
            <a:r>
              <a:rPr lang="en-US">
                <a:solidFill>
                  <a:srgbClr val="004D80"/>
                </a:solidFill>
                <a:latin typeface="Helvetica Neue"/>
                <a:ea typeface="Helvetica Neue"/>
                <a:cs typeface="Helvetica Neue"/>
                <a:sym typeface="Helvetica Neue"/>
              </a:rPr>
              <a:t>are triploid hybrids</a:t>
            </a:r>
            <a:r>
              <a:rPr lang="en-US" i="1">
                <a:solidFill>
                  <a:srgbClr val="004D80"/>
                </a:solidFill>
                <a:latin typeface="Helvetica Neue"/>
                <a:ea typeface="Helvetica Neue"/>
                <a:cs typeface="Helvetica Neue"/>
                <a:sym typeface="Helvetica Neue"/>
              </a:rPr>
              <a:t> </a:t>
            </a:r>
            <a:endParaRPr i="1">
              <a:solidFill>
                <a:srgbClr val="004D80"/>
              </a:solidFill>
              <a:latin typeface="Helvetica Neue"/>
              <a:ea typeface="Helvetica Neue"/>
              <a:cs typeface="Helvetica Neue"/>
              <a:sym typeface="Helvetica Neue"/>
            </a:endParaRPr>
          </a:p>
          <a:p>
            <a:pPr algn="ctr">
              <a:spcBef>
                <a:spcPts val="0"/>
              </a:spcBef>
              <a:spcAft>
                <a:spcPts val="0"/>
              </a:spcAft>
              <a:buClr>
                <a:srgbClr val="004D80"/>
              </a:buClr>
              <a:buSzPts val="4800"/>
            </a:pPr>
            <a:r>
              <a:rPr lang="en-US">
                <a:solidFill>
                  <a:srgbClr val="004D80"/>
                </a:solidFill>
                <a:latin typeface="Helvetica Neue"/>
                <a:ea typeface="Helvetica Neue"/>
                <a:cs typeface="Helvetica Neue"/>
                <a:sym typeface="Helvetica Neue"/>
              </a:rPr>
              <a:t>(</a:t>
            </a:r>
            <a:r>
              <a:rPr lang="en-US" i="1">
                <a:solidFill>
                  <a:srgbClr val="004D80"/>
                </a:solidFill>
                <a:latin typeface="Helvetica Neue"/>
                <a:ea typeface="Helvetica Neue"/>
                <a:cs typeface="Helvetica Neue"/>
                <a:sym typeface="Helvetica Neue"/>
              </a:rPr>
              <a:t>L. minor </a:t>
            </a:r>
            <a:r>
              <a:rPr lang="en-US">
                <a:solidFill>
                  <a:srgbClr val="004D80"/>
                </a:solidFill>
                <a:latin typeface="Helvetica Neue"/>
                <a:ea typeface="Helvetica Neue"/>
                <a:cs typeface="Helvetica Neue"/>
                <a:sym typeface="Helvetica Neue"/>
              </a:rPr>
              <a:t>x</a:t>
            </a:r>
            <a:r>
              <a:rPr lang="en-US" i="1">
                <a:solidFill>
                  <a:srgbClr val="004D80"/>
                </a:solidFill>
                <a:latin typeface="Helvetica Neue"/>
                <a:ea typeface="Helvetica Neue"/>
                <a:cs typeface="Helvetica Neue"/>
                <a:sym typeface="Helvetica Neue"/>
              </a:rPr>
              <a:t> L. turionifera</a:t>
            </a:r>
            <a:r>
              <a:rPr lang="en-US">
                <a:solidFill>
                  <a:srgbClr val="004D80"/>
                </a:solidFill>
                <a:latin typeface="Helvetica Neue"/>
                <a:ea typeface="Helvetica Neue"/>
                <a:cs typeface="Helvetica Neue"/>
                <a:sym typeface="Helvetica Neue"/>
              </a:rPr>
              <a:t>)</a:t>
            </a:r>
            <a:endParaRPr/>
          </a:p>
        </p:txBody>
      </p:sp>
      <p:sp>
        <p:nvSpPr>
          <p:cNvPr id="177" name="Google Shape;177;p6"/>
          <p:cNvSpPr txBox="1"/>
          <p:nvPr/>
        </p:nvSpPr>
        <p:spPr>
          <a:xfrm>
            <a:off x="4993864" y="1572310"/>
            <a:ext cx="1754213" cy="161213"/>
          </a:xfrm>
          <a:prstGeom prst="rect">
            <a:avLst/>
          </a:prstGeom>
          <a:solidFill>
            <a:srgbClr val="FFFFFF"/>
          </a:solidFill>
          <a:ln>
            <a:noFill/>
          </a:ln>
        </p:spPr>
        <p:txBody>
          <a:bodyPr spcFirstLastPara="1" wrap="square" lIns="26784" tIns="26784" rIns="26784" bIns="26784" anchor="t" anchorCtr="0">
            <a:noAutofit/>
          </a:bodyPr>
          <a:lstStyle/>
          <a:p>
            <a:pPr algn="ctr">
              <a:spcBef>
                <a:spcPts val="0"/>
              </a:spcBef>
              <a:spcAft>
                <a:spcPts val="0"/>
              </a:spcAft>
              <a:buClr>
                <a:srgbClr val="000000"/>
              </a:buClr>
              <a:buSzPts val="2200"/>
            </a:pPr>
            <a:r>
              <a:rPr lang="en-US" sz="825" b="1" i="1">
                <a:solidFill>
                  <a:srgbClr val="000000"/>
                </a:solidFill>
                <a:latin typeface="Helvetica Neue"/>
                <a:ea typeface="Helvetica Neue"/>
                <a:cs typeface="Helvetica Neue"/>
                <a:sym typeface="Helvetica Neue"/>
              </a:rPr>
              <a:t>Lemna japonica</a:t>
            </a:r>
            <a:r>
              <a:rPr lang="en-US" sz="825" b="1">
                <a:solidFill>
                  <a:srgbClr val="000000"/>
                </a:solidFill>
                <a:latin typeface="Helvetica Neue"/>
                <a:ea typeface="Helvetica Neue"/>
                <a:cs typeface="Helvetica Neue"/>
                <a:sym typeface="Helvetica Neue"/>
              </a:rPr>
              <a:t> 8627</a:t>
            </a:r>
            <a:endParaRPr sz="900" b="1">
              <a:solidFill>
                <a:srgbClr val="5E5E5E"/>
              </a:solidFill>
              <a:latin typeface="Helvetica Neue"/>
              <a:ea typeface="Helvetica Neue"/>
              <a:cs typeface="Helvetica Neue"/>
              <a:sym typeface="Helvetica Neue"/>
            </a:endParaRPr>
          </a:p>
        </p:txBody>
      </p:sp>
      <p:sp>
        <p:nvSpPr>
          <p:cNvPr id="178" name="Google Shape;178;p6"/>
          <p:cNvSpPr/>
          <p:nvPr/>
        </p:nvSpPr>
        <p:spPr>
          <a:xfrm>
            <a:off x="500878" y="2031000"/>
            <a:ext cx="3088688" cy="3358598"/>
          </a:xfrm>
          <a:prstGeom prst="rect">
            <a:avLst/>
          </a:prstGeom>
          <a:noFill/>
          <a:ln>
            <a:noFill/>
          </a:ln>
        </p:spPr>
        <p:txBody>
          <a:bodyPr spcFirstLastPara="1" wrap="square" lIns="34284" tIns="17138" rIns="34284" bIns="17138" anchor="t" anchorCtr="0">
            <a:spAutoFit/>
          </a:bodyPr>
          <a:lstStyle/>
          <a:p>
            <a:pPr marL="214313" indent="-214313">
              <a:spcBef>
                <a:spcPts val="0"/>
              </a:spcBef>
              <a:spcAft>
                <a:spcPts val="0"/>
              </a:spcAft>
              <a:buClr>
                <a:schemeClr val="dk1"/>
              </a:buClr>
              <a:buSzPts val="3200"/>
              <a:buFont typeface="Arial"/>
              <a:buChar char="•"/>
            </a:pPr>
            <a:r>
              <a:rPr lang="en-US" sz="1200" dirty="0">
                <a:solidFill>
                  <a:schemeClr val="dk1"/>
                </a:solidFill>
                <a:latin typeface="Helvetica Neue"/>
                <a:ea typeface="Helvetica Neue"/>
                <a:cs typeface="Helvetica Neue"/>
                <a:sym typeface="Helvetica Neue"/>
              </a:rPr>
              <a:t>Nanopore long-read sequencing with full-length chromosome scaffolding by Hi-C gives two full chromosome sets for the clone labeled </a:t>
            </a:r>
            <a:r>
              <a:rPr lang="en-US" sz="1200" i="1" dirty="0">
                <a:solidFill>
                  <a:schemeClr val="dk1"/>
                </a:solidFill>
                <a:latin typeface="Helvetica Neue"/>
                <a:ea typeface="Helvetica Neue"/>
                <a:cs typeface="Helvetica Neue"/>
                <a:sym typeface="Helvetica Neue"/>
              </a:rPr>
              <a:t>L. minor</a:t>
            </a:r>
            <a:r>
              <a:rPr lang="en-US" sz="1200" dirty="0">
                <a:solidFill>
                  <a:schemeClr val="dk1"/>
                </a:solidFill>
                <a:latin typeface="Helvetica Neue"/>
                <a:ea typeface="Helvetica Neue"/>
                <a:cs typeface="Helvetica Neue"/>
                <a:sym typeface="Helvetica Neue"/>
              </a:rPr>
              <a:t> 8627</a:t>
            </a:r>
            <a:endParaRPr dirty="0"/>
          </a:p>
          <a:p>
            <a:pPr marL="214313" indent="-138113">
              <a:spcBef>
                <a:spcPts val="0"/>
              </a:spcBef>
              <a:spcAft>
                <a:spcPts val="0"/>
              </a:spcAft>
              <a:buClr>
                <a:srgbClr val="5E5E5E"/>
              </a:buClr>
              <a:buSzPts val="3200"/>
            </a:pPr>
            <a:endParaRPr sz="1200" dirty="0">
              <a:solidFill>
                <a:schemeClr val="dk1"/>
              </a:solidFill>
              <a:latin typeface="Helvetica Neue"/>
              <a:ea typeface="Helvetica Neue"/>
              <a:cs typeface="Helvetica Neue"/>
              <a:sym typeface="Helvetica Neue"/>
            </a:endParaRPr>
          </a:p>
          <a:p>
            <a:pPr marL="214313" indent="-214313">
              <a:spcBef>
                <a:spcPts val="0"/>
              </a:spcBef>
              <a:spcAft>
                <a:spcPts val="0"/>
              </a:spcAft>
              <a:buClr>
                <a:schemeClr val="dk1"/>
              </a:buClr>
              <a:buSzPts val="3200"/>
              <a:buFont typeface="Arial"/>
              <a:buChar char="•"/>
            </a:pPr>
            <a:r>
              <a:rPr lang="en-US" sz="1200" dirty="0">
                <a:solidFill>
                  <a:schemeClr val="dk1"/>
                </a:solidFill>
                <a:latin typeface="Helvetica Neue"/>
                <a:ea typeface="Helvetica Neue"/>
                <a:cs typeface="Helvetica Neue"/>
                <a:sym typeface="Helvetica Neue"/>
              </a:rPr>
              <a:t>gDNA read coverage indicates a 2x/1x ratio – a triploid signature</a:t>
            </a:r>
            <a:endParaRPr dirty="0"/>
          </a:p>
          <a:p>
            <a:pPr marL="214313" indent="-138113">
              <a:spcBef>
                <a:spcPts val="0"/>
              </a:spcBef>
              <a:spcAft>
                <a:spcPts val="0"/>
              </a:spcAft>
              <a:buClr>
                <a:srgbClr val="5E5E5E"/>
              </a:buClr>
              <a:buSzPts val="3200"/>
            </a:pPr>
            <a:endParaRPr sz="1200" dirty="0">
              <a:solidFill>
                <a:schemeClr val="dk1"/>
              </a:solidFill>
              <a:latin typeface="Helvetica Neue"/>
              <a:ea typeface="Helvetica Neue"/>
              <a:cs typeface="Helvetica Neue"/>
              <a:sym typeface="Helvetica Neue"/>
            </a:endParaRPr>
          </a:p>
          <a:p>
            <a:pPr marL="214313" indent="-214313">
              <a:spcBef>
                <a:spcPts val="0"/>
              </a:spcBef>
              <a:spcAft>
                <a:spcPts val="0"/>
              </a:spcAft>
              <a:buClr>
                <a:schemeClr val="dk1"/>
              </a:buClr>
              <a:buSzPts val="3200"/>
              <a:buFont typeface="Arial"/>
              <a:buChar char="•"/>
            </a:pPr>
            <a:r>
              <a:rPr lang="en-US" sz="1200" dirty="0">
                <a:solidFill>
                  <a:schemeClr val="dk1"/>
                </a:solidFill>
                <a:latin typeface="Helvetica Neue"/>
                <a:ea typeface="Helvetica Neue"/>
                <a:cs typeface="Helvetica Neue"/>
                <a:sym typeface="Helvetica Neue"/>
              </a:rPr>
              <a:t>AFLP confirm the existence of widespread interspecific </a:t>
            </a:r>
            <a:r>
              <a:rPr lang="en-US" sz="1200" i="1" dirty="0">
                <a:solidFill>
                  <a:schemeClr val="dk1"/>
                </a:solidFill>
                <a:latin typeface="Helvetica Neue"/>
                <a:ea typeface="Helvetica Neue"/>
                <a:cs typeface="Helvetica Neue"/>
                <a:sym typeface="Helvetica Neue"/>
              </a:rPr>
              <a:t>L. minor</a:t>
            </a:r>
            <a:r>
              <a:rPr lang="en-US" sz="1200" dirty="0">
                <a:solidFill>
                  <a:schemeClr val="dk1"/>
                </a:solidFill>
                <a:latin typeface="Helvetica Neue"/>
                <a:ea typeface="Helvetica Neue"/>
                <a:cs typeface="Helvetica Neue"/>
                <a:sym typeface="Helvetica Neue"/>
              </a:rPr>
              <a:t> x </a:t>
            </a:r>
            <a:r>
              <a:rPr lang="en-US" sz="1200" i="1" dirty="0">
                <a:solidFill>
                  <a:schemeClr val="dk1"/>
                </a:solidFill>
                <a:latin typeface="Helvetica Neue"/>
                <a:ea typeface="Helvetica Neue"/>
                <a:cs typeface="Helvetica Neue"/>
                <a:sym typeface="Helvetica Neue"/>
              </a:rPr>
              <a:t>turionifera</a:t>
            </a:r>
            <a:r>
              <a:rPr lang="en-US" sz="1200" dirty="0">
                <a:solidFill>
                  <a:schemeClr val="dk1"/>
                </a:solidFill>
                <a:latin typeface="Helvetica Neue"/>
                <a:ea typeface="Helvetica Neue"/>
                <a:cs typeface="Helvetica Neue"/>
                <a:sym typeface="Helvetica Neue"/>
              </a:rPr>
              <a:t> hybrids and the </a:t>
            </a:r>
            <a:r>
              <a:rPr lang="en-US" sz="1200" i="1" dirty="0">
                <a:solidFill>
                  <a:schemeClr val="dk1"/>
                </a:solidFill>
                <a:latin typeface="Helvetica Neue"/>
                <a:ea typeface="Helvetica Neue"/>
                <a:cs typeface="Helvetica Neue"/>
                <a:sym typeface="Helvetica Neue"/>
              </a:rPr>
              <a:t>L. japonica</a:t>
            </a:r>
            <a:r>
              <a:rPr lang="en-US" sz="1200" dirty="0">
                <a:solidFill>
                  <a:schemeClr val="dk1"/>
                </a:solidFill>
                <a:latin typeface="Helvetica Neue"/>
                <a:ea typeface="Helvetica Neue"/>
                <a:cs typeface="Helvetica Neue"/>
                <a:sym typeface="Helvetica Neue"/>
              </a:rPr>
              <a:t> identity of 8627 (</a:t>
            </a:r>
            <a:r>
              <a:rPr lang="en-US" sz="1200" dirty="0" err="1">
                <a:solidFill>
                  <a:schemeClr val="dk1"/>
                </a:solidFill>
                <a:latin typeface="Helvetica Neue"/>
                <a:ea typeface="Helvetica Neue"/>
                <a:cs typeface="Helvetica Neue"/>
                <a:sym typeface="Helvetica Neue"/>
              </a:rPr>
              <a:t>Braglia</a:t>
            </a:r>
            <a:r>
              <a:rPr lang="en-US" sz="1200" dirty="0">
                <a:solidFill>
                  <a:schemeClr val="dk1"/>
                </a:solidFill>
                <a:latin typeface="Helvetica Neue"/>
                <a:ea typeface="Helvetica Neue"/>
                <a:cs typeface="Helvetica Neue"/>
                <a:sym typeface="Helvetica Neue"/>
              </a:rPr>
              <a:t> et al. (</a:t>
            </a:r>
            <a:r>
              <a:rPr lang="en-US" sz="1200" i="1" dirty="0">
                <a:solidFill>
                  <a:schemeClr val="dk1"/>
                </a:solidFill>
                <a:latin typeface="Helvetica Neue"/>
                <a:ea typeface="Helvetica Neue"/>
                <a:cs typeface="Helvetica Neue"/>
                <a:sym typeface="Helvetica Neue"/>
              </a:rPr>
              <a:t>Frontiers in Plant Science</a:t>
            </a:r>
            <a:r>
              <a:rPr lang="en-US" sz="1200" dirty="0">
                <a:solidFill>
                  <a:schemeClr val="dk1"/>
                </a:solidFill>
                <a:latin typeface="Helvetica Neue"/>
                <a:ea typeface="Helvetica Neue"/>
                <a:cs typeface="Helvetica Neue"/>
                <a:sym typeface="Helvetica Neue"/>
              </a:rPr>
              <a:t>, 2021) </a:t>
            </a:r>
            <a:endParaRPr sz="1200" dirty="0">
              <a:solidFill>
                <a:schemeClr val="dk1"/>
              </a:solidFill>
              <a:latin typeface="Helvetica Neue"/>
              <a:ea typeface="Helvetica Neue"/>
              <a:cs typeface="Helvetica Neue"/>
              <a:sym typeface="Helvetica Neue"/>
            </a:endParaRPr>
          </a:p>
          <a:p>
            <a:pPr marL="171450">
              <a:spcBef>
                <a:spcPts val="0"/>
              </a:spcBef>
              <a:spcAft>
                <a:spcPts val="0"/>
              </a:spcAft>
            </a:pPr>
            <a:endParaRPr sz="1200" dirty="0">
              <a:solidFill>
                <a:schemeClr val="dk1"/>
              </a:solidFill>
              <a:latin typeface="Helvetica Neue"/>
              <a:ea typeface="Helvetica Neue"/>
              <a:cs typeface="Helvetica Neue"/>
              <a:sym typeface="Helvetica Neue"/>
            </a:endParaRPr>
          </a:p>
          <a:p>
            <a:pPr marL="214313" indent="-214313">
              <a:spcBef>
                <a:spcPts val="0"/>
              </a:spcBef>
              <a:spcAft>
                <a:spcPts val="0"/>
              </a:spcAft>
              <a:buClr>
                <a:schemeClr val="dk1"/>
              </a:buClr>
              <a:buSzPts val="3200"/>
              <a:buFont typeface="Arial"/>
              <a:buChar char="•"/>
            </a:pPr>
            <a:r>
              <a:rPr lang="en-US" sz="1200" dirty="0">
                <a:solidFill>
                  <a:schemeClr val="dk1"/>
                </a:solidFill>
                <a:latin typeface="Helvetica Neue"/>
                <a:ea typeface="Helvetica Neue"/>
                <a:cs typeface="Helvetica Neue"/>
                <a:sym typeface="Helvetica Neue"/>
              </a:rPr>
              <a:t>Whole-genome sequencing of additional </a:t>
            </a:r>
            <a:r>
              <a:rPr lang="en-US" sz="1200" i="1" dirty="0">
                <a:solidFill>
                  <a:schemeClr val="dk1"/>
                </a:solidFill>
                <a:latin typeface="Helvetica Neue"/>
                <a:ea typeface="Helvetica Neue"/>
                <a:cs typeface="Helvetica Neue"/>
                <a:sym typeface="Helvetica Neue"/>
              </a:rPr>
              <a:t>L. japonica, L. minor </a:t>
            </a:r>
            <a:r>
              <a:rPr lang="en-US" sz="1200" dirty="0">
                <a:solidFill>
                  <a:schemeClr val="dk1"/>
                </a:solidFill>
                <a:latin typeface="Helvetica Neue"/>
                <a:ea typeface="Helvetica Neue"/>
                <a:cs typeface="Helvetica Neue"/>
                <a:sym typeface="Helvetica Neue"/>
              </a:rPr>
              <a:t>and </a:t>
            </a:r>
            <a:r>
              <a:rPr lang="en-US" sz="1200" i="1" dirty="0">
                <a:solidFill>
                  <a:schemeClr val="dk1"/>
                </a:solidFill>
                <a:latin typeface="Helvetica Neue"/>
                <a:ea typeface="Helvetica Neue"/>
                <a:cs typeface="Helvetica Neue"/>
                <a:sym typeface="Helvetica Neue"/>
              </a:rPr>
              <a:t>L. turionifera </a:t>
            </a:r>
            <a:r>
              <a:rPr lang="en-US" sz="1200" dirty="0">
                <a:solidFill>
                  <a:schemeClr val="dk1"/>
                </a:solidFill>
                <a:latin typeface="Helvetica Neue"/>
                <a:ea typeface="Helvetica Neue"/>
                <a:cs typeface="Helvetica Neue"/>
                <a:sym typeface="Helvetica Neue"/>
              </a:rPr>
              <a:t>accessions</a:t>
            </a:r>
            <a:r>
              <a:rPr lang="en-US" sz="1200" i="1" dirty="0">
                <a:solidFill>
                  <a:schemeClr val="dk1"/>
                </a:solidFill>
                <a:latin typeface="Helvetica Neue"/>
                <a:ea typeface="Helvetica Neue"/>
                <a:cs typeface="Helvetica Neue"/>
                <a:sym typeface="Helvetica Neue"/>
              </a:rPr>
              <a:t> </a:t>
            </a:r>
            <a:r>
              <a:rPr lang="en-US" sz="1200" dirty="0">
                <a:solidFill>
                  <a:schemeClr val="dk1"/>
                </a:solidFill>
                <a:latin typeface="Helvetica Neue"/>
                <a:ea typeface="Helvetica Neue"/>
                <a:cs typeface="Helvetica Neue"/>
                <a:sym typeface="Helvetica Neue"/>
              </a:rPr>
              <a:t>revealed that triploid formation occurs in both directions.</a:t>
            </a:r>
            <a:endParaRPr dirty="0"/>
          </a:p>
        </p:txBody>
      </p:sp>
      <p:sp>
        <p:nvSpPr>
          <p:cNvPr id="179" name="Google Shape;179;p6"/>
          <p:cNvSpPr txBox="1"/>
          <p:nvPr/>
        </p:nvSpPr>
        <p:spPr>
          <a:xfrm>
            <a:off x="162225" y="5724010"/>
            <a:ext cx="896963" cy="248197"/>
          </a:xfrm>
          <a:prstGeom prst="rect">
            <a:avLst/>
          </a:prstGeom>
          <a:noFill/>
          <a:ln>
            <a:noFill/>
          </a:ln>
        </p:spPr>
        <p:txBody>
          <a:bodyPr spcFirstLastPara="1" wrap="square" lIns="34284" tIns="34284" rIns="34284" bIns="34284" anchor="t" anchorCtr="0">
            <a:spAutoFit/>
          </a:bodyPr>
          <a:lstStyle/>
          <a:p>
            <a:pPr>
              <a:spcBef>
                <a:spcPts val="0"/>
              </a:spcBef>
              <a:spcAft>
                <a:spcPts val="0"/>
              </a:spcAft>
            </a:pPr>
            <a:r>
              <a:rPr lang="en-US" sz="1163">
                <a:latin typeface="Helvetica Neue"/>
                <a:ea typeface="Helvetica Neue"/>
                <a:cs typeface="Helvetica Neue"/>
                <a:sym typeface="Helvetica Neue"/>
              </a:rPr>
              <a:t>Evan Ernst </a:t>
            </a:r>
            <a:endParaRPr sz="1163">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9"/>
          <p:cNvSpPr/>
          <p:nvPr/>
        </p:nvSpPr>
        <p:spPr>
          <a:xfrm>
            <a:off x="4514613" y="4697025"/>
            <a:ext cx="4510739" cy="484422"/>
          </a:xfrm>
          <a:prstGeom prst="rect">
            <a:avLst/>
          </a:prstGeom>
          <a:noFill/>
          <a:ln w="50800" cap="flat" cmpd="sng">
            <a:solidFill>
              <a:srgbClr val="87F84D"/>
            </a:solidFill>
            <a:prstDash val="solid"/>
            <a:miter lim="400000"/>
            <a:headEnd type="none" w="sm" len="sm"/>
            <a:tailEnd type="none" w="sm" len="sm"/>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sp>
        <p:nvSpPr>
          <p:cNvPr id="193" name="Google Shape;193;p9"/>
          <p:cNvSpPr/>
          <p:nvPr/>
        </p:nvSpPr>
        <p:spPr>
          <a:xfrm>
            <a:off x="452438" y="925336"/>
            <a:ext cx="2424462" cy="311610"/>
          </a:xfrm>
          <a:prstGeom prst="rect">
            <a:avLst/>
          </a:prstGeom>
          <a:noFill/>
          <a:ln>
            <a:noFill/>
          </a:ln>
        </p:spPr>
        <p:txBody>
          <a:bodyPr spcFirstLastPara="1" wrap="square" lIns="34284" tIns="17138" rIns="34284" bIns="17138" anchor="t" anchorCtr="0">
            <a:spAutoFit/>
          </a:bodyPr>
          <a:lstStyle/>
          <a:p>
            <a:pPr algn="ctr">
              <a:spcBef>
                <a:spcPts val="0"/>
              </a:spcBef>
              <a:spcAft>
                <a:spcPts val="0"/>
              </a:spcAft>
              <a:buClr>
                <a:srgbClr val="004D80"/>
              </a:buClr>
              <a:buSzPts val="4800"/>
            </a:pPr>
            <a:r>
              <a:rPr lang="en-US">
                <a:solidFill>
                  <a:srgbClr val="004D80"/>
                </a:solidFill>
                <a:latin typeface="Helvetica Neue"/>
                <a:ea typeface="Helvetica Neue"/>
                <a:cs typeface="Helvetica Neue"/>
                <a:sym typeface="Helvetica Neue"/>
              </a:rPr>
              <a:t>Phylogenomic analysis</a:t>
            </a:r>
            <a:endParaRPr/>
          </a:p>
        </p:txBody>
      </p:sp>
      <p:grpSp>
        <p:nvGrpSpPr>
          <p:cNvPr id="194" name="Google Shape;194;p9"/>
          <p:cNvGrpSpPr/>
          <p:nvPr/>
        </p:nvGrpSpPr>
        <p:grpSpPr>
          <a:xfrm>
            <a:off x="4354930" y="878848"/>
            <a:ext cx="4698272" cy="5016498"/>
            <a:chOff x="11613146" y="57595"/>
            <a:chExt cx="12528726" cy="13377328"/>
          </a:xfrm>
        </p:grpSpPr>
        <p:grpSp>
          <p:nvGrpSpPr>
            <p:cNvPr id="195" name="Google Shape;195;p9"/>
            <p:cNvGrpSpPr/>
            <p:nvPr/>
          </p:nvGrpSpPr>
          <p:grpSpPr>
            <a:xfrm>
              <a:off x="11613146" y="57595"/>
              <a:ext cx="12528726" cy="13377328"/>
              <a:chOff x="11613146" y="57595"/>
              <a:chExt cx="12528726" cy="13377328"/>
            </a:xfrm>
          </p:grpSpPr>
          <p:grpSp>
            <p:nvGrpSpPr>
              <p:cNvPr id="196" name="Google Shape;196;p9"/>
              <p:cNvGrpSpPr/>
              <p:nvPr/>
            </p:nvGrpSpPr>
            <p:grpSpPr>
              <a:xfrm>
                <a:off x="11613146" y="57595"/>
                <a:ext cx="12528726" cy="13377328"/>
                <a:chOff x="0" y="0"/>
                <a:chExt cx="12528724" cy="13377327"/>
              </a:xfrm>
            </p:grpSpPr>
            <p:pic>
              <p:nvPicPr>
                <p:cNvPr id="197" name="Google Shape;197;p9" descr="orthofinder-complex-upset.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528724" cy="13377327"/>
                </a:xfrm>
                <a:prstGeom prst="rect">
                  <a:avLst/>
                </a:prstGeom>
                <a:noFill/>
                <a:ln>
                  <a:noFill/>
                </a:ln>
              </p:spPr>
            </p:pic>
            <p:sp>
              <p:nvSpPr>
                <p:cNvPr id="198" name="Google Shape;198;p9"/>
                <p:cNvSpPr txBox="1"/>
                <p:nvPr/>
              </p:nvSpPr>
              <p:spPr>
                <a:xfrm>
                  <a:off x="4386546" y="1843497"/>
                  <a:ext cx="3759750" cy="503617"/>
                </a:xfrm>
                <a:prstGeom prst="rect">
                  <a:avLst/>
                </a:prstGeom>
                <a:noFill/>
                <a:ln>
                  <a:noFill/>
                </a:ln>
              </p:spPr>
              <p:txBody>
                <a:bodyPr spcFirstLastPara="1" wrap="square" lIns="19050" tIns="19050" rIns="19050" bIns="19050" anchor="ctr" anchorCtr="0">
                  <a:noAutofit/>
                </a:bodyPr>
                <a:lstStyle/>
                <a:p>
                  <a:pPr algn="ctr">
                    <a:spcBef>
                      <a:spcPts val="0"/>
                    </a:spcBef>
                    <a:spcAft>
                      <a:spcPts val="0"/>
                    </a:spcAft>
                    <a:buClr>
                      <a:srgbClr val="5E5E5E"/>
                    </a:buClr>
                    <a:buSzPts val="2400"/>
                  </a:pPr>
                  <a:r>
                    <a:rPr lang="en-US" sz="900">
                      <a:solidFill>
                        <a:srgbClr val="5E5E5E"/>
                      </a:solidFill>
                      <a:latin typeface="Helvetica Neue"/>
                      <a:ea typeface="Helvetica Neue"/>
                      <a:cs typeface="Helvetica Neue"/>
                      <a:sym typeface="Helvetica Neue"/>
                    </a:rPr>
                    <a:t>Unique to all </a:t>
                  </a:r>
                  <a:r>
                    <a:rPr lang="en-US" sz="900" i="1">
                      <a:solidFill>
                        <a:srgbClr val="5E5E5E"/>
                      </a:solidFill>
                      <a:latin typeface="Helvetica Neue"/>
                      <a:ea typeface="Helvetica Neue"/>
                      <a:cs typeface="Helvetica Neue"/>
                      <a:sym typeface="Helvetica Neue"/>
                    </a:rPr>
                    <a:t>Lemnaceae</a:t>
                  </a:r>
                  <a:endParaRPr/>
                </a:p>
              </p:txBody>
            </p:sp>
            <p:sp>
              <p:nvSpPr>
                <p:cNvPr id="199" name="Google Shape;199;p9"/>
                <p:cNvSpPr txBox="1"/>
                <p:nvPr/>
              </p:nvSpPr>
              <p:spPr>
                <a:xfrm>
                  <a:off x="8144650" y="2729799"/>
                  <a:ext cx="4155001" cy="503617"/>
                </a:xfrm>
                <a:prstGeom prst="rect">
                  <a:avLst/>
                </a:prstGeom>
                <a:noFill/>
                <a:ln>
                  <a:noFill/>
                </a:ln>
              </p:spPr>
              <p:txBody>
                <a:bodyPr spcFirstLastPara="1" wrap="square" lIns="19050" tIns="19050" rIns="19050" bIns="19050" anchor="ctr" anchorCtr="0">
                  <a:noAutofit/>
                </a:bodyPr>
                <a:lstStyle/>
                <a:p>
                  <a:pPr algn="ctr">
                    <a:spcBef>
                      <a:spcPts val="0"/>
                    </a:spcBef>
                    <a:spcAft>
                      <a:spcPts val="0"/>
                    </a:spcAft>
                    <a:buClr>
                      <a:srgbClr val="5E5E5E"/>
                    </a:buClr>
                    <a:buSzPts val="2400"/>
                  </a:pPr>
                  <a:r>
                    <a:rPr lang="en-US" sz="900">
                      <a:solidFill>
                        <a:srgbClr val="5E5E5E"/>
                      </a:solidFill>
                      <a:latin typeface="Helvetica Neue"/>
                      <a:ea typeface="Helvetica Neue"/>
                      <a:cs typeface="Helvetica Neue"/>
                      <a:sym typeface="Helvetica Neue"/>
                    </a:rPr>
                    <a:t>Missing from all </a:t>
                  </a:r>
                  <a:r>
                    <a:rPr lang="en-US" sz="900" i="1">
                      <a:solidFill>
                        <a:srgbClr val="5E5E5E"/>
                      </a:solidFill>
                      <a:latin typeface="Helvetica Neue"/>
                      <a:ea typeface="Helvetica Neue"/>
                      <a:cs typeface="Helvetica Neue"/>
                      <a:sym typeface="Helvetica Neue"/>
                    </a:rPr>
                    <a:t>Lemnaceae</a:t>
                  </a:r>
                  <a:endParaRPr/>
                </a:p>
              </p:txBody>
            </p:sp>
            <p:cxnSp>
              <p:nvCxnSpPr>
                <p:cNvPr id="200" name="Google Shape;200;p9"/>
                <p:cNvCxnSpPr/>
                <p:nvPr/>
              </p:nvCxnSpPr>
              <p:spPr>
                <a:xfrm>
                  <a:off x="7862364" y="2350138"/>
                  <a:ext cx="1" cy="3044747"/>
                </a:xfrm>
                <a:prstGeom prst="straightConnector1">
                  <a:avLst/>
                </a:prstGeom>
                <a:noFill/>
                <a:ln w="25400" cap="flat" cmpd="sng">
                  <a:solidFill>
                    <a:srgbClr val="5E5E5E"/>
                  </a:solidFill>
                  <a:prstDash val="solid"/>
                  <a:miter lim="400000"/>
                  <a:headEnd type="none" w="sm" len="sm"/>
                  <a:tailEnd type="triangle" w="med" len="med"/>
                </a:ln>
              </p:spPr>
            </p:cxnSp>
            <p:cxnSp>
              <p:nvCxnSpPr>
                <p:cNvPr id="201" name="Google Shape;201;p9"/>
                <p:cNvCxnSpPr/>
                <p:nvPr/>
              </p:nvCxnSpPr>
              <p:spPr>
                <a:xfrm>
                  <a:off x="8449157" y="3271171"/>
                  <a:ext cx="1" cy="2480229"/>
                </a:xfrm>
                <a:prstGeom prst="straightConnector1">
                  <a:avLst/>
                </a:prstGeom>
                <a:noFill/>
                <a:ln w="25400" cap="flat" cmpd="sng">
                  <a:solidFill>
                    <a:srgbClr val="5E5E5E"/>
                  </a:solidFill>
                  <a:prstDash val="solid"/>
                  <a:miter lim="400000"/>
                  <a:headEnd type="none" w="sm" len="sm"/>
                  <a:tailEnd type="triangle" w="med" len="med"/>
                </a:ln>
              </p:spPr>
            </p:cxnSp>
          </p:grpSp>
          <p:sp>
            <p:nvSpPr>
              <p:cNvPr id="202" name="Google Shape;202;p9"/>
              <p:cNvSpPr/>
              <p:nvPr/>
            </p:nvSpPr>
            <p:spPr>
              <a:xfrm>
                <a:off x="11657885" y="3090451"/>
                <a:ext cx="514152" cy="595035"/>
              </a:xfrm>
              <a:prstGeom prst="rect">
                <a:avLst/>
              </a:prstGeom>
              <a:solidFill>
                <a:srgbClr val="FFFFFF"/>
              </a:solidFill>
              <a:ln>
                <a:noFill/>
              </a:ln>
            </p:spPr>
            <p:txBody>
              <a:bodyPr spcFirstLastPara="1" wrap="square" lIns="19050" tIns="19050" rIns="19050" bIns="19050" anchor="ctr" anchorCtr="0">
                <a:spAutoFit/>
              </a:bodyPr>
              <a:lstStyle/>
              <a:p>
                <a:pPr algn="ctr">
                  <a:spcBef>
                    <a:spcPts val="0"/>
                  </a:spcBef>
                  <a:spcAft>
                    <a:spcPts val="0"/>
                  </a:spcAft>
                  <a:buClr>
                    <a:srgbClr val="5E5E5E"/>
                  </a:buClr>
                  <a:buSzPts val="3200"/>
                </a:pPr>
                <a:endParaRPr sz="1200">
                  <a:solidFill>
                    <a:srgbClr val="FFFFFF"/>
                  </a:solidFill>
                  <a:latin typeface="Helvetica Neue"/>
                  <a:ea typeface="Helvetica Neue"/>
                  <a:cs typeface="Helvetica Neue"/>
                  <a:sym typeface="Helvetica Neue"/>
                </a:endParaRPr>
              </a:p>
            </p:txBody>
          </p:sp>
        </p:grpSp>
        <p:sp>
          <p:nvSpPr>
            <p:cNvPr id="203" name="Google Shape;203;p9"/>
            <p:cNvSpPr txBox="1"/>
            <p:nvPr/>
          </p:nvSpPr>
          <p:spPr>
            <a:xfrm rot="16200000">
              <a:off x="11432607" y="3085830"/>
              <a:ext cx="3997880" cy="410368"/>
            </a:xfrm>
            <a:prstGeom prst="rect">
              <a:avLst/>
            </a:prstGeom>
            <a:noFill/>
            <a:ln>
              <a:noFill/>
            </a:ln>
          </p:spPr>
          <p:txBody>
            <a:bodyPr spcFirstLastPara="1" wrap="square" lIns="19050" tIns="19050" rIns="19050" bIns="19050" anchor="ctr" anchorCtr="0">
              <a:spAutoFit/>
            </a:bodyPr>
            <a:lstStyle/>
            <a:p>
              <a:pPr algn="ctr">
                <a:spcBef>
                  <a:spcPts val="0"/>
                </a:spcBef>
                <a:spcAft>
                  <a:spcPts val="0"/>
                </a:spcAft>
                <a:buClr>
                  <a:srgbClr val="434343"/>
                </a:buClr>
                <a:buSzPts val="2000"/>
              </a:pPr>
              <a:r>
                <a:rPr lang="en-US" sz="750">
                  <a:solidFill>
                    <a:srgbClr val="434343"/>
                  </a:solidFill>
                  <a:latin typeface="Helvetica Neue"/>
                  <a:ea typeface="Helvetica Neue"/>
                  <a:cs typeface="Helvetica Neue"/>
                  <a:sym typeface="Helvetica Neue"/>
                </a:rPr>
                <a:t>Orthogroups in intersection</a:t>
              </a:r>
              <a:endParaRPr sz="750">
                <a:solidFill>
                  <a:srgbClr val="434343"/>
                </a:solidFill>
                <a:latin typeface="Helvetica Neue"/>
                <a:ea typeface="Helvetica Neue"/>
                <a:cs typeface="Helvetica Neue"/>
                <a:sym typeface="Helvetica Neue"/>
              </a:endParaRPr>
            </a:p>
          </p:txBody>
        </p:sp>
      </p:grpSp>
      <p:pic>
        <p:nvPicPr>
          <p:cNvPr id="204" name="Google Shape;204;p9" descr="A picture containing diagram&#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0447" y="1570160"/>
            <a:ext cx="4405353" cy="3748179"/>
          </a:xfrm>
          <a:prstGeom prst="rect">
            <a:avLst/>
          </a:prstGeom>
          <a:noFill/>
          <a:ln>
            <a:noFill/>
          </a:ln>
        </p:spPr>
      </p:pic>
      <p:sp>
        <p:nvSpPr>
          <p:cNvPr id="205" name="Google Shape;205;p9"/>
          <p:cNvSpPr/>
          <p:nvPr/>
        </p:nvSpPr>
        <p:spPr>
          <a:xfrm>
            <a:off x="4514613" y="4827666"/>
            <a:ext cx="4510739" cy="223138"/>
          </a:xfrm>
          <a:prstGeom prst="rect">
            <a:avLst/>
          </a:prstGeom>
          <a:noFill/>
          <a:ln w="25400" cap="flat" cmpd="sng">
            <a:solidFill>
              <a:srgbClr val="45A920"/>
            </a:solidFill>
            <a:prstDash val="solid"/>
            <a:miter lim="400000"/>
            <a:headEnd type="none" w="sm" len="sm"/>
            <a:tailEnd type="none" w="sm" len="sm"/>
          </a:ln>
        </p:spPr>
        <p:txBody>
          <a:bodyPr spcFirstLastPara="1" wrap="square" lIns="19050" tIns="19050" rIns="19050" bIns="19050" anchor="ctr" anchorCtr="0">
            <a:spAutoFit/>
          </a:bodyPr>
          <a:lstStyle/>
          <a:p>
            <a:pPr algn="ctr">
              <a:spcBef>
                <a:spcPts val="0"/>
              </a:spcBef>
              <a:spcAft>
                <a:spcPts val="0"/>
              </a:spcAft>
              <a:buClr>
                <a:srgbClr val="5E5E5E"/>
              </a:buClr>
              <a:buSzPts val="3200"/>
            </a:pPr>
            <a:endParaRPr sz="1200">
              <a:solidFill>
                <a:srgbClr val="FFFFFF"/>
              </a:solidFill>
              <a:latin typeface="Helvetica Neue"/>
              <a:ea typeface="Helvetica Neue"/>
              <a:cs typeface="Helvetica Neue"/>
              <a:sym typeface="Helvetica Neue"/>
            </a:endParaRPr>
          </a:p>
        </p:txBody>
      </p:sp>
      <p:sp>
        <p:nvSpPr>
          <p:cNvPr id="206" name="Google Shape;206;p9"/>
          <p:cNvSpPr txBox="1"/>
          <p:nvPr/>
        </p:nvSpPr>
        <p:spPr>
          <a:xfrm>
            <a:off x="162225" y="5724010"/>
            <a:ext cx="896963" cy="248197"/>
          </a:xfrm>
          <a:prstGeom prst="rect">
            <a:avLst/>
          </a:prstGeom>
          <a:noFill/>
          <a:ln>
            <a:noFill/>
          </a:ln>
        </p:spPr>
        <p:txBody>
          <a:bodyPr spcFirstLastPara="1" wrap="square" lIns="34284" tIns="34284" rIns="34284" bIns="34284" anchor="t" anchorCtr="0">
            <a:spAutoFit/>
          </a:bodyPr>
          <a:lstStyle/>
          <a:p>
            <a:pPr>
              <a:spcBef>
                <a:spcPts val="0"/>
              </a:spcBef>
              <a:spcAft>
                <a:spcPts val="0"/>
              </a:spcAft>
            </a:pPr>
            <a:r>
              <a:rPr lang="en-US" sz="1163">
                <a:latin typeface="Helvetica Neue"/>
                <a:ea typeface="Helvetica Neue"/>
                <a:cs typeface="Helvetica Neue"/>
                <a:sym typeface="Helvetica Neue"/>
              </a:rPr>
              <a:t>Evan Ernst </a:t>
            </a:r>
            <a:endParaRPr sz="1163">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6" descr="nihms245823f2.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914400" y="1676400"/>
            <a:ext cx="7310438"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4" name="Title 2"/>
          <p:cNvSpPr>
            <a:spLocks noGrp="1"/>
          </p:cNvSpPr>
          <p:nvPr>
            <p:ph type="title"/>
          </p:nvPr>
        </p:nvSpPr>
        <p:spPr>
          <a:xfrm>
            <a:off x="685800" y="304800"/>
            <a:ext cx="7772400" cy="1143000"/>
          </a:xfrm>
        </p:spPr>
        <p:txBody>
          <a:bodyPr/>
          <a:lstStyle/>
          <a:p>
            <a:r>
              <a:rPr lang="en-US" sz="2800" dirty="0">
                <a:latin typeface="Times" charset="0"/>
                <a:ea typeface="ＭＳ Ｐゴシック" charset="0"/>
                <a:cs typeface="ＭＳ Ｐゴシック" charset="0"/>
              </a:rPr>
              <a:t>24nt small RNA guides CHH methylation to plant transposons</a:t>
            </a:r>
          </a:p>
        </p:txBody>
      </p:sp>
      <p:pic>
        <p:nvPicPr>
          <p:cNvPr id="5"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3400" y="5486400"/>
            <a:ext cx="4724400" cy="1157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2350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topGOangio.BP.terrestrialF.exclusiveHogs.treemap.pdf" descr="topGOangio.BP.terrestrialF.exclusiveHogs.treemap.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2009" y="1911619"/>
            <a:ext cx="3692768" cy="3692768"/>
          </a:xfrm>
          <a:prstGeom prst="rect">
            <a:avLst/>
          </a:prstGeom>
          <a:ln w="12700">
            <a:miter lim="400000"/>
          </a:ln>
        </p:spPr>
      </p:pic>
      <p:pic>
        <p:nvPicPr>
          <p:cNvPr id="508" name="topGOangio.BP.aquaticFloating.treemap.pdf" descr="topGOangio.BP.aquaticFloating.treemap.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223" y="1911619"/>
            <a:ext cx="3692768" cy="3692768"/>
          </a:xfrm>
          <a:prstGeom prst="rect">
            <a:avLst/>
          </a:prstGeom>
          <a:ln w="12700">
            <a:miter lim="400000"/>
          </a:ln>
        </p:spPr>
      </p:pic>
      <p:sp>
        <p:nvSpPr>
          <p:cNvPr id="509" name="Unique orthogroups"/>
          <p:cNvSpPr txBox="1"/>
          <p:nvPr/>
        </p:nvSpPr>
        <p:spPr>
          <a:xfrm>
            <a:off x="572045" y="1600203"/>
            <a:ext cx="3667125" cy="252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145" rIns="17145">
            <a:normAutofit fontScale="92500" lnSpcReduction="10000"/>
          </a:bodyPr>
          <a:lstStyle>
            <a:lvl1pPr algn="l" defTabSz="825500">
              <a:defRPr sz="3200">
                <a:latin typeface="+mn-lt"/>
                <a:ea typeface="+mn-ea"/>
                <a:cs typeface="+mn-cs"/>
                <a:sym typeface="Avenir Next Regular"/>
              </a:defRPr>
            </a:lvl1pPr>
          </a:lstStyle>
          <a:p>
            <a:r>
              <a:rPr sz="1200"/>
              <a:t>Unique orthogroups</a:t>
            </a:r>
          </a:p>
        </p:txBody>
      </p:sp>
      <p:sp>
        <p:nvSpPr>
          <p:cNvPr id="510" name="Missing conserved orthogroups"/>
          <p:cNvSpPr txBox="1"/>
          <p:nvPr/>
        </p:nvSpPr>
        <p:spPr>
          <a:xfrm>
            <a:off x="4904831" y="1600203"/>
            <a:ext cx="3667125" cy="252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145" rIns="17145">
            <a:normAutofit fontScale="92500" lnSpcReduction="10000"/>
          </a:bodyPr>
          <a:lstStyle>
            <a:lvl1pPr algn="l" defTabSz="825500">
              <a:defRPr sz="3200">
                <a:latin typeface="+mn-lt"/>
                <a:ea typeface="+mn-ea"/>
                <a:cs typeface="+mn-cs"/>
                <a:sym typeface="Avenir Next Regular"/>
              </a:defRPr>
            </a:lvl1pPr>
          </a:lstStyle>
          <a:p>
            <a:r>
              <a:rPr sz="1200"/>
              <a:t>Missing conserved orthogroups</a:t>
            </a:r>
          </a:p>
        </p:txBody>
      </p:sp>
      <p:sp>
        <p:nvSpPr>
          <p:cNvPr id="511" name="area ~ -log10(p-value) of enrichment"/>
          <p:cNvSpPr txBox="1"/>
          <p:nvPr/>
        </p:nvSpPr>
        <p:spPr>
          <a:xfrm>
            <a:off x="3489298" y="5712209"/>
            <a:ext cx="1996941" cy="215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sz="2800">
                <a:solidFill>
                  <a:srgbClr val="000000"/>
                </a:solidFill>
              </a:defRPr>
            </a:pPr>
            <a:r>
              <a:rPr sz="1050"/>
              <a:t>area ~ -log</a:t>
            </a:r>
            <a:r>
              <a:rPr sz="1050" baseline="-5999"/>
              <a:t>10</a:t>
            </a:r>
            <a:r>
              <a:rPr sz="1050"/>
              <a:t>(p-value) of enrichment</a:t>
            </a:r>
          </a:p>
        </p:txBody>
      </p:sp>
      <p:sp>
        <p:nvSpPr>
          <p:cNvPr id="512" name="GO Term Enrichment: Floating aquatic plants"/>
          <p:cNvSpPr txBox="1"/>
          <p:nvPr/>
        </p:nvSpPr>
        <p:spPr>
          <a:xfrm>
            <a:off x="2485468" y="989674"/>
            <a:ext cx="3456892" cy="269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lvl1pPr defTabSz="2438338">
              <a:lnSpc>
                <a:spcPct val="80000"/>
              </a:lnSpc>
              <a:defRPr sz="4400" spc="-88">
                <a:solidFill>
                  <a:schemeClr val="accent1">
                    <a:hueOff val="114395"/>
                    <a:lumOff val="-24975"/>
                  </a:schemeClr>
                </a:solidFill>
                <a:latin typeface="+mn-lt"/>
                <a:ea typeface="+mn-ea"/>
                <a:cs typeface="+mn-cs"/>
                <a:sym typeface="Avenir Next Regular"/>
              </a:defRPr>
            </a:lvl1pPr>
          </a:lstStyle>
          <a:p>
            <a:r>
              <a:rPr sz="1650"/>
              <a:t>GO Term Enrichment: Floating aquatic plants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222" name="Google Shape;222;p11"/>
          <p:cNvGrpSpPr/>
          <p:nvPr/>
        </p:nvGrpSpPr>
        <p:grpSpPr>
          <a:xfrm>
            <a:off x="4892009" y="1911619"/>
            <a:ext cx="3692768" cy="4384683"/>
            <a:chOff x="0" y="830443"/>
            <a:chExt cx="9847380" cy="11692485"/>
          </a:xfrm>
        </p:grpSpPr>
        <p:pic>
          <p:nvPicPr>
            <p:cNvPr id="223" name="Google Shape;223;p11" descr="topGOangio.BP.lemnaceae_comp.treemap.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830443"/>
              <a:ext cx="9847380" cy="9847380"/>
            </a:xfrm>
            <a:prstGeom prst="rect">
              <a:avLst/>
            </a:prstGeom>
            <a:noFill/>
            <a:ln>
              <a:noFill/>
            </a:ln>
          </p:spPr>
        </p:pic>
        <p:sp>
          <p:nvSpPr>
            <p:cNvPr id="225" name="Google Shape;225;p11"/>
            <p:cNvSpPr/>
            <p:nvPr/>
          </p:nvSpPr>
          <p:spPr>
            <a:xfrm>
              <a:off x="199114" y="900594"/>
              <a:ext cx="9449033" cy="3386227"/>
            </a:xfrm>
            <a:prstGeom prst="rect">
              <a:avLst/>
            </a:prstGeom>
            <a:solidFill>
              <a:srgbClr val="FFFFFF">
                <a:alpha val="49803"/>
              </a:srgbClr>
            </a:solidFill>
            <a:ln>
              <a:noFill/>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sp>
          <p:nvSpPr>
            <p:cNvPr id="226" name="Google Shape;226;p11"/>
            <p:cNvSpPr/>
            <p:nvPr/>
          </p:nvSpPr>
          <p:spPr>
            <a:xfrm>
              <a:off x="2726832" y="6444750"/>
              <a:ext cx="6951678" cy="1192852"/>
            </a:xfrm>
            <a:prstGeom prst="rect">
              <a:avLst/>
            </a:prstGeom>
            <a:solidFill>
              <a:srgbClr val="FFFFFF">
                <a:alpha val="49803"/>
              </a:srgbClr>
            </a:solidFill>
            <a:ln>
              <a:noFill/>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sp>
          <p:nvSpPr>
            <p:cNvPr id="227" name="Google Shape;227;p11"/>
            <p:cNvSpPr/>
            <p:nvPr/>
          </p:nvSpPr>
          <p:spPr>
            <a:xfrm>
              <a:off x="199114" y="7634494"/>
              <a:ext cx="9449033" cy="3325858"/>
            </a:xfrm>
            <a:prstGeom prst="rect">
              <a:avLst/>
            </a:prstGeom>
            <a:solidFill>
              <a:srgbClr val="FFFFFF">
                <a:alpha val="49803"/>
              </a:srgbClr>
            </a:solidFill>
            <a:ln>
              <a:noFill/>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sp>
          <p:nvSpPr>
            <p:cNvPr id="228" name="Google Shape;228;p11"/>
            <p:cNvSpPr/>
            <p:nvPr/>
          </p:nvSpPr>
          <p:spPr>
            <a:xfrm>
              <a:off x="5809215" y="4280367"/>
              <a:ext cx="3800236" cy="2163946"/>
            </a:xfrm>
            <a:prstGeom prst="rect">
              <a:avLst/>
            </a:prstGeom>
            <a:solidFill>
              <a:srgbClr val="FFFFFF">
                <a:alpha val="49803"/>
              </a:srgbClr>
            </a:solidFill>
            <a:ln>
              <a:noFill/>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cxnSp>
          <p:nvCxnSpPr>
            <p:cNvPr id="229" name="Google Shape;229;p11"/>
            <p:cNvCxnSpPr/>
            <p:nvPr/>
          </p:nvCxnSpPr>
          <p:spPr>
            <a:xfrm>
              <a:off x="4923631" y="11252927"/>
              <a:ext cx="1270001" cy="1270001"/>
            </a:xfrm>
            <a:prstGeom prst="straightConnector1">
              <a:avLst/>
            </a:prstGeom>
            <a:noFill/>
            <a:ln>
              <a:noFill/>
            </a:ln>
          </p:spPr>
        </p:cxnSp>
      </p:grpSp>
      <p:sp>
        <p:nvSpPr>
          <p:cNvPr id="232" name="Google Shape;232;p11"/>
          <p:cNvSpPr/>
          <p:nvPr/>
        </p:nvSpPr>
        <p:spPr>
          <a:xfrm>
            <a:off x="1332480" y="925336"/>
            <a:ext cx="6479058" cy="311610"/>
          </a:xfrm>
          <a:prstGeom prst="rect">
            <a:avLst/>
          </a:prstGeom>
          <a:noFill/>
          <a:ln>
            <a:noFill/>
          </a:ln>
        </p:spPr>
        <p:txBody>
          <a:bodyPr spcFirstLastPara="1" wrap="square" lIns="34284" tIns="17138" rIns="34284" bIns="17138" anchor="t" anchorCtr="0">
            <a:spAutoFit/>
          </a:bodyPr>
          <a:lstStyle/>
          <a:p>
            <a:pPr algn="ctr">
              <a:spcBef>
                <a:spcPts val="0"/>
              </a:spcBef>
              <a:spcAft>
                <a:spcPts val="0"/>
              </a:spcAft>
              <a:buClr>
                <a:srgbClr val="004D80"/>
              </a:buClr>
              <a:buSzPts val="4800"/>
            </a:pPr>
            <a:r>
              <a:rPr lang="en-US">
                <a:solidFill>
                  <a:srgbClr val="004D80"/>
                </a:solidFill>
                <a:latin typeface="Helvetica Neue"/>
                <a:ea typeface="Helvetica Neue"/>
                <a:cs typeface="Helvetica Neue"/>
                <a:sym typeface="Helvetica Neue"/>
              </a:rPr>
              <a:t>Gene silencing in </a:t>
            </a:r>
            <a:r>
              <a:rPr lang="en-US" i="1">
                <a:solidFill>
                  <a:srgbClr val="004D80"/>
                </a:solidFill>
                <a:latin typeface="Helvetica Neue"/>
                <a:ea typeface="Helvetica Neue"/>
                <a:cs typeface="Helvetica Neue"/>
                <a:sym typeface="Helvetica Neue"/>
              </a:rPr>
              <a:t>Lemnaceae</a:t>
            </a:r>
            <a:r>
              <a:rPr lang="en-US">
                <a:solidFill>
                  <a:srgbClr val="004D80"/>
                </a:solidFill>
                <a:latin typeface="Helvetica Neue"/>
                <a:ea typeface="Helvetica Neue"/>
                <a:cs typeface="Helvetica Neue"/>
                <a:sym typeface="Helvetica Neue"/>
              </a:rPr>
              <a:t>: missing orthogroups and genes</a:t>
            </a:r>
            <a:endParaRPr i="1">
              <a:solidFill>
                <a:srgbClr val="004D80"/>
              </a:solidFill>
              <a:latin typeface="Helvetica Neue"/>
              <a:ea typeface="Helvetica Neue"/>
              <a:cs typeface="Helvetica Neue"/>
              <a:sym typeface="Helvetica Neue"/>
            </a:endParaRPr>
          </a:p>
        </p:txBody>
      </p:sp>
      <p:sp>
        <p:nvSpPr>
          <p:cNvPr id="233" name="Google Shape;233;p11"/>
          <p:cNvSpPr txBox="1"/>
          <p:nvPr/>
        </p:nvSpPr>
        <p:spPr>
          <a:xfrm>
            <a:off x="162225" y="5724010"/>
            <a:ext cx="896963" cy="248197"/>
          </a:xfrm>
          <a:prstGeom prst="rect">
            <a:avLst/>
          </a:prstGeom>
          <a:noFill/>
          <a:ln>
            <a:noFill/>
          </a:ln>
        </p:spPr>
        <p:txBody>
          <a:bodyPr spcFirstLastPara="1" wrap="square" lIns="34284" tIns="34284" rIns="34284" bIns="34284" anchor="t" anchorCtr="0">
            <a:spAutoFit/>
          </a:bodyPr>
          <a:lstStyle/>
          <a:p>
            <a:pPr>
              <a:spcBef>
                <a:spcPts val="0"/>
              </a:spcBef>
              <a:spcAft>
                <a:spcPts val="0"/>
              </a:spcAft>
            </a:pPr>
            <a:r>
              <a:rPr lang="en-US" sz="1163">
                <a:latin typeface="Helvetica Neue"/>
                <a:ea typeface="Helvetica Neue"/>
                <a:cs typeface="Helvetica Neue"/>
                <a:sym typeface="Helvetica Neue"/>
              </a:rPr>
              <a:t>Evan Ernst </a:t>
            </a:r>
            <a:endParaRPr sz="1163">
              <a:latin typeface="Helvetica Neue"/>
              <a:ea typeface="Helvetica Neue"/>
              <a:cs typeface="Helvetica Neue"/>
              <a:sym typeface="Helvetica Neue"/>
            </a:endParaRPr>
          </a:p>
        </p:txBody>
      </p:sp>
      <p:sp>
        <p:nvSpPr>
          <p:cNvPr id="14" name="Google Shape;214;p10">
            <a:extLst>
              <a:ext uri="{FF2B5EF4-FFF2-40B4-BE49-F238E27FC236}">
                <a16:creationId xmlns:a16="http://schemas.microsoft.com/office/drawing/2014/main" id="{FDB8A62C-5D3D-4B46-AE9C-974705316A1F}"/>
              </a:ext>
            </a:extLst>
          </p:cNvPr>
          <p:cNvSpPr txBox="1"/>
          <p:nvPr/>
        </p:nvSpPr>
        <p:spPr>
          <a:xfrm>
            <a:off x="4904831" y="1600203"/>
            <a:ext cx="3667125" cy="252163"/>
          </a:xfrm>
          <a:prstGeom prst="rect">
            <a:avLst/>
          </a:prstGeom>
          <a:noFill/>
          <a:ln>
            <a:noFill/>
          </a:ln>
        </p:spPr>
        <p:txBody>
          <a:bodyPr spcFirstLastPara="1" wrap="square" lIns="17138" tIns="17138" rIns="17138" bIns="17138" anchor="t" anchorCtr="0">
            <a:normAutofit/>
          </a:bodyPr>
          <a:lstStyle/>
          <a:p>
            <a:pPr algn="ctr">
              <a:spcBef>
                <a:spcPts val="0"/>
              </a:spcBef>
              <a:spcAft>
                <a:spcPts val="0"/>
              </a:spcAft>
              <a:buClr>
                <a:srgbClr val="000000"/>
              </a:buClr>
              <a:buSzPts val="3600"/>
            </a:pPr>
            <a:r>
              <a:rPr lang="en-US" sz="1350" dirty="0">
                <a:solidFill>
                  <a:srgbClr val="000000"/>
                </a:solidFill>
                <a:latin typeface="Helvetica Neue"/>
                <a:ea typeface="Helvetica Neue"/>
                <a:cs typeface="Helvetica Neue"/>
                <a:sym typeface="Helvetica Neue"/>
              </a:rPr>
              <a:t>Missing </a:t>
            </a:r>
            <a:r>
              <a:rPr lang="en-US" sz="1350" dirty="0" err="1">
                <a:solidFill>
                  <a:srgbClr val="000000"/>
                </a:solidFill>
                <a:latin typeface="Helvetica Neue"/>
                <a:ea typeface="Helvetica Neue"/>
                <a:cs typeface="Helvetica Neue"/>
                <a:sym typeface="Helvetica Neue"/>
              </a:rPr>
              <a:t>orthogroups</a:t>
            </a:r>
            <a:r>
              <a:rPr lang="en-US" sz="1350" dirty="0">
                <a:solidFill>
                  <a:srgbClr val="000000"/>
                </a:solidFill>
                <a:latin typeface="Helvetica Neue"/>
                <a:ea typeface="Helvetica Neue"/>
                <a:cs typeface="Helvetica Neue"/>
                <a:sym typeface="Helvetica Neue"/>
              </a:rPr>
              <a:t> (36)</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222" name="Google Shape;222;p11"/>
          <p:cNvGrpSpPr/>
          <p:nvPr/>
        </p:nvGrpSpPr>
        <p:grpSpPr>
          <a:xfrm>
            <a:off x="4892009" y="1911619"/>
            <a:ext cx="3692768" cy="4384683"/>
            <a:chOff x="0" y="830443"/>
            <a:chExt cx="9847380" cy="11692485"/>
          </a:xfrm>
        </p:grpSpPr>
        <p:pic>
          <p:nvPicPr>
            <p:cNvPr id="223" name="Google Shape;223;p11" descr="topGOangio.BP.lemnaceae_comp.treemap.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830443"/>
              <a:ext cx="9847380" cy="9847380"/>
            </a:xfrm>
            <a:prstGeom prst="rect">
              <a:avLst/>
            </a:prstGeom>
            <a:noFill/>
            <a:ln>
              <a:noFill/>
            </a:ln>
          </p:spPr>
        </p:pic>
        <p:sp>
          <p:nvSpPr>
            <p:cNvPr id="225" name="Google Shape;225;p11"/>
            <p:cNvSpPr/>
            <p:nvPr/>
          </p:nvSpPr>
          <p:spPr>
            <a:xfrm>
              <a:off x="199114" y="900594"/>
              <a:ext cx="9449033" cy="3386227"/>
            </a:xfrm>
            <a:prstGeom prst="rect">
              <a:avLst/>
            </a:prstGeom>
            <a:solidFill>
              <a:srgbClr val="FFFFFF">
                <a:alpha val="49803"/>
              </a:srgbClr>
            </a:solidFill>
            <a:ln>
              <a:noFill/>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sp>
          <p:nvSpPr>
            <p:cNvPr id="226" name="Google Shape;226;p11"/>
            <p:cNvSpPr/>
            <p:nvPr/>
          </p:nvSpPr>
          <p:spPr>
            <a:xfrm>
              <a:off x="2726832" y="6444750"/>
              <a:ext cx="6951678" cy="1192852"/>
            </a:xfrm>
            <a:prstGeom prst="rect">
              <a:avLst/>
            </a:prstGeom>
            <a:solidFill>
              <a:srgbClr val="FFFFFF">
                <a:alpha val="49803"/>
              </a:srgbClr>
            </a:solidFill>
            <a:ln>
              <a:noFill/>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sp>
          <p:nvSpPr>
            <p:cNvPr id="227" name="Google Shape;227;p11"/>
            <p:cNvSpPr/>
            <p:nvPr/>
          </p:nvSpPr>
          <p:spPr>
            <a:xfrm>
              <a:off x="199114" y="7634494"/>
              <a:ext cx="9449033" cy="3325858"/>
            </a:xfrm>
            <a:prstGeom prst="rect">
              <a:avLst/>
            </a:prstGeom>
            <a:solidFill>
              <a:srgbClr val="FFFFFF">
                <a:alpha val="49803"/>
              </a:srgbClr>
            </a:solidFill>
            <a:ln>
              <a:noFill/>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sp>
          <p:nvSpPr>
            <p:cNvPr id="228" name="Google Shape;228;p11"/>
            <p:cNvSpPr/>
            <p:nvPr/>
          </p:nvSpPr>
          <p:spPr>
            <a:xfrm>
              <a:off x="5809215" y="4280367"/>
              <a:ext cx="3800236" cy="2163946"/>
            </a:xfrm>
            <a:prstGeom prst="rect">
              <a:avLst/>
            </a:prstGeom>
            <a:solidFill>
              <a:srgbClr val="FFFFFF">
                <a:alpha val="49803"/>
              </a:srgbClr>
            </a:solidFill>
            <a:ln>
              <a:noFill/>
            </a:ln>
          </p:spPr>
          <p:txBody>
            <a:bodyPr spcFirstLastPara="1" wrap="square" lIns="19050" tIns="19050" rIns="19050" bIns="19050" anchor="ctr" anchorCtr="0">
              <a:noAutofit/>
            </a:bodyPr>
            <a:lstStyle/>
            <a:p>
              <a:pPr algn="ctr">
                <a:spcBef>
                  <a:spcPts val="0"/>
                </a:spcBef>
                <a:spcAft>
                  <a:spcPts val="0"/>
                </a:spcAft>
                <a:buClr>
                  <a:srgbClr val="FFFFFF"/>
                </a:buClr>
                <a:buSzPts val="2400"/>
              </a:pPr>
              <a:endParaRPr sz="900">
                <a:solidFill>
                  <a:srgbClr val="5E5E5E"/>
                </a:solidFill>
                <a:latin typeface="Helvetica Neue"/>
                <a:ea typeface="Helvetica Neue"/>
                <a:cs typeface="Helvetica Neue"/>
                <a:sym typeface="Helvetica Neue"/>
              </a:endParaRPr>
            </a:p>
          </p:txBody>
        </p:sp>
        <p:cxnSp>
          <p:nvCxnSpPr>
            <p:cNvPr id="229" name="Google Shape;229;p11"/>
            <p:cNvCxnSpPr/>
            <p:nvPr/>
          </p:nvCxnSpPr>
          <p:spPr>
            <a:xfrm>
              <a:off x="4923631" y="11252927"/>
              <a:ext cx="1270001" cy="1270001"/>
            </a:xfrm>
            <a:prstGeom prst="straightConnector1">
              <a:avLst/>
            </a:prstGeom>
            <a:noFill/>
            <a:ln>
              <a:noFill/>
            </a:ln>
          </p:spPr>
        </p:cxnSp>
      </p:grpSp>
      <p:sp>
        <p:nvSpPr>
          <p:cNvPr id="230" name="Google Shape;230;p11"/>
          <p:cNvSpPr txBox="1"/>
          <p:nvPr/>
        </p:nvSpPr>
        <p:spPr>
          <a:xfrm>
            <a:off x="1131015" y="1785703"/>
            <a:ext cx="2307860" cy="1977464"/>
          </a:xfrm>
          <a:prstGeom prst="rect">
            <a:avLst/>
          </a:prstGeom>
          <a:noFill/>
          <a:ln>
            <a:noFill/>
          </a:ln>
        </p:spPr>
        <p:txBody>
          <a:bodyPr spcFirstLastPara="1" wrap="square" lIns="19050" tIns="19050" rIns="19050" bIns="19050" anchor="t" anchorCtr="0">
            <a:spAutoFit/>
          </a:bodyPr>
          <a:lstStyle/>
          <a:p>
            <a:pPr algn="ctr">
              <a:spcBef>
                <a:spcPts val="0"/>
              </a:spcBef>
              <a:spcAft>
                <a:spcPts val="0"/>
              </a:spcAft>
              <a:buClr>
                <a:schemeClr val="dk1"/>
              </a:buClr>
              <a:buSzPts val="2400"/>
            </a:pPr>
            <a:r>
              <a:rPr lang="en-US" sz="900" b="1" dirty="0">
                <a:latin typeface="Helvetica Neue"/>
                <a:ea typeface="Helvetica Neue"/>
                <a:cs typeface="Helvetica Neue"/>
                <a:sym typeface="Helvetica Neue"/>
              </a:rPr>
              <a:t>Missing HOGs</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dk1"/>
              </a:buClr>
              <a:buSzPts val="2400"/>
            </a:pPr>
            <a:r>
              <a:rPr lang="en-US" sz="900" dirty="0">
                <a:latin typeface="Helvetica Neue"/>
                <a:ea typeface="Helvetica Neue"/>
                <a:cs typeface="Helvetica Neue"/>
                <a:sym typeface="Helvetica Neue"/>
              </a:rPr>
              <a:t>GO:0031047	gene silencing by RNA</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CLY1/2</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DCL2</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IDM1(ROS4)</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RTL1/2/3</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dk1"/>
              </a:buClr>
              <a:buSzPts val="2400"/>
            </a:pPr>
            <a:r>
              <a:rPr lang="en-US" sz="900" dirty="0">
                <a:latin typeface="Helvetica Neue"/>
                <a:ea typeface="Helvetica Neue"/>
                <a:cs typeface="Helvetica Neue"/>
                <a:sym typeface="Helvetica Neue"/>
              </a:rPr>
              <a:t>GO:0009615	response to virus</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AGO2/3</a:t>
            </a:r>
            <a:endParaRPr dirty="0"/>
          </a:p>
        </p:txBody>
      </p:sp>
      <p:sp>
        <p:nvSpPr>
          <p:cNvPr id="231" name="Google Shape;231;p11"/>
          <p:cNvSpPr txBox="1"/>
          <p:nvPr/>
        </p:nvSpPr>
        <p:spPr>
          <a:xfrm>
            <a:off x="1198153" y="4148370"/>
            <a:ext cx="2173583" cy="1423467"/>
          </a:xfrm>
          <a:prstGeom prst="rect">
            <a:avLst/>
          </a:prstGeom>
          <a:noFill/>
          <a:ln>
            <a:noFill/>
          </a:ln>
        </p:spPr>
        <p:txBody>
          <a:bodyPr spcFirstLastPara="1" wrap="square" lIns="19050" tIns="19050" rIns="19050" bIns="19050" anchor="t" anchorCtr="0">
            <a:spAutoFit/>
          </a:bodyPr>
          <a:lstStyle/>
          <a:p>
            <a:pPr algn="ctr">
              <a:spcBef>
                <a:spcPts val="0"/>
              </a:spcBef>
              <a:spcAft>
                <a:spcPts val="0"/>
              </a:spcAft>
              <a:buClr>
                <a:schemeClr val="dk1"/>
              </a:buClr>
              <a:buSzPts val="2400"/>
            </a:pPr>
            <a:r>
              <a:rPr lang="en-US" sz="900" b="1" dirty="0">
                <a:latin typeface="Helvetica Neue"/>
                <a:ea typeface="Helvetica Neue"/>
                <a:cs typeface="Helvetica Neue"/>
                <a:sym typeface="Helvetica Neue"/>
              </a:rPr>
              <a:t>Missing genes</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AGO6</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CMT2</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DRM3</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MORC1/2/3 [</a:t>
            </a:r>
            <a:r>
              <a:rPr lang="en-US" sz="900" i="1" dirty="0" err="1">
                <a:latin typeface="Helvetica Neue"/>
                <a:ea typeface="Helvetica Neue"/>
                <a:cs typeface="Helvetica Neue"/>
                <a:sym typeface="Helvetica Neue"/>
              </a:rPr>
              <a:t>Lemna</a:t>
            </a:r>
            <a:r>
              <a:rPr lang="en-US" sz="900" dirty="0">
                <a:latin typeface="Helvetica Neue"/>
                <a:ea typeface="Helvetica Neue"/>
                <a:cs typeface="Helvetica Neue"/>
                <a:sym typeface="Helvetica Neue"/>
              </a:rPr>
              <a:t> &amp; </a:t>
            </a:r>
            <a:r>
              <a:rPr lang="en-US" sz="900" i="1" dirty="0">
                <a:latin typeface="Helvetica Neue"/>
                <a:ea typeface="Helvetica Neue"/>
                <a:cs typeface="Helvetica Neue"/>
                <a:sym typeface="Helvetica Neue"/>
              </a:rPr>
              <a:t>Wolffia</a:t>
            </a:r>
            <a:r>
              <a:rPr lang="en-US" sz="900" dirty="0">
                <a:latin typeface="Helvetica Neue"/>
                <a:ea typeface="Helvetica Neue"/>
                <a:cs typeface="Helvetica Neue"/>
                <a:sym typeface="Helvetica Neue"/>
              </a:rPr>
              <a:t>]</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MORC6 [</a:t>
            </a:r>
            <a:r>
              <a:rPr lang="en-US" sz="900" i="1" dirty="0" err="1">
                <a:latin typeface="Helvetica Neue"/>
                <a:ea typeface="Helvetica Neue"/>
                <a:cs typeface="Helvetica Neue"/>
                <a:sym typeface="Helvetica Neue"/>
              </a:rPr>
              <a:t>Lemna</a:t>
            </a:r>
            <a:r>
              <a:rPr lang="en-US" sz="900" dirty="0">
                <a:latin typeface="Helvetica Neue"/>
                <a:ea typeface="Helvetica Neue"/>
                <a:cs typeface="Helvetica Neue"/>
                <a:sym typeface="Helvetica Neue"/>
              </a:rPr>
              <a:t> &amp; </a:t>
            </a:r>
            <a:r>
              <a:rPr lang="en-US" sz="900" i="1" dirty="0">
                <a:latin typeface="Helvetica Neue"/>
                <a:ea typeface="Helvetica Neue"/>
                <a:cs typeface="Helvetica Neue"/>
                <a:sym typeface="Helvetica Neue"/>
              </a:rPr>
              <a:t>Wolffia</a:t>
            </a:r>
            <a:r>
              <a:rPr lang="en-US" sz="900" dirty="0">
                <a:latin typeface="Helvetica Neue"/>
                <a:ea typeface="Helvetica Neue"/>
                <a:cs typeface="Helvetica Neue"/>
                <a:sym typeface="Helvetica Neue"/>
              </a:rPr>
              <a:t>]</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SHH1</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p:txBody>
      </p:sp>
      <p:sp>
        <p:nvSpPr>
          <p:cNvPr id="232" name="Google Shape;232;p11"/>
          <p:cNvSpPr/>
          <p:nvPr/>
        </p:nvSpPr>
        <p:spPr>
          <a:xfrm>
            <a:off x="1332480" y="925336"/>
            <a:ext cx="6479058" cy="311610"/>
          </a:xfrm>
          <a:prstGeom prst="rect">
            <a:avLst/>
          </a:prstGeom>
          <a:noFill/>
          <a:ln>
            <a:noFill/>
          </a:ln>
        </p:spPr>
        <p:txBody>
          <a:bodyPr spcFirstLastPara="1" wrap="square" lIns="34284" tIns="17138" rIns="34284" bIns="17138" anchor="t" anchorCtr="0">
            <a:spAutoFit/>
          </a:bodyPr>
          <a:lstStyle/>
          <a:p>
            <a:pPr algn="ctr">
              <a:spcBef>
                <a:spcPts val="0"/>
              </a:spcBef>
              <a:spcAft>
                <a:spcPts val="0"/>
              </a:spcAft>
              <a:buClr>
                <a:srgbClr val="004D80"/>
              </a:buClr>
              <a:buSzPts val="4800"/>
            </a:pPr>
            <a:r>
              <a:rPr lang="en-US" dirty="0">
                <a:solidFill>
                  <a:srgbClr val="004D80"/>
                </a:solidFill>
                <a:latin typeface="Helvetica Neue"/>
                <a:ea typeface="Helvetica Neue"/>
                <a:cs typeface="Helvetica Neue"/>
                <a:sym typeface="Helvetica Neue"/>
              </a:rPr>
              <a:t>Gene silencing in </a:t>
            </a:r>
            <a:r>
              <a:rPr lang="en-US" i="1" dirty="0">
                <a:solidFill>
                  <a:srgbClr val="004D80"/>
                </a:solidFill>
                <a:latin typeface="Helvetica Neue"/>
                <a:ea typeface="Helvetica Neue"/>
                <a:cs typeface="Helvetica Neue"/>
                <a:sym typeface="Helvetica Neue"/>
              </a:rPr>
              <a:t>Lemnaceae</a:t>
            </a:r>
            <a:r>
              <a:rPr lang="en-US" dirty="0">
                <a:solidFill>
                  <a:srgbClr val="004D80"/>
                </a:solidFill>
                <a:latin typeface="Helvetica Neue"/>
                <a:ea typeface="Helvetica Neue"/>
                <a:cs typeface="Helvetica Neue"/>
                <a:sym typeface="Helvetica Neue"/>
              </a:rPr>
              <a:t>: missing </a:t>
            </a:r>
            <a:r>
              <a:rPr lang="en-US" dirty="0" err="1">
                <a:solidFill>
                  <a:srgbClr val="004D80"/>
                </a:solidFill>
                <a:latin typeface="Helvetica Neue"/>
                <a:ea typeface="Helvetica Neue"/>
                <a:cs typeface="Helvetica Neue"/>
                <a:sym typeface="Helvetica Neue"/>
              </a:rPr>
              <a:t>orthogroups</a:t>
            </a:r>
            <a:r>
              <a:rPr lang="en-US" dirty="0">
                <a:solidFill>
                  <a:srgbClr val="004D80"/>
                </a:solidFill>
                <a:latin typeface="Helvetica Neue"/>
                <a:ea typeface="Helvetica Neue"/>
                <a:cs typeface="Helvetica Neue"/>
                <a:sym typeface="Helvetica Neue"/>
              </a:rPr>
              <a:t> and genes</a:t>
            </a:r>
            <a:endParaRPr i="1" dirty="0">
              <a:solidFill>
                <a:srgbClr val="004D80"/>
              </a:solidFill>
              <a:latin typeface="Helvetica Neue"/>
              <a:ea typeface="Helvetica Neue"/>
              <a:cs typeface="Helvetica Neue"/>
              <a:sym typeface="Helvetica Neue"/>
            </a:endParaRPr>
          </a:p>
        </p:txBody>
      </p:sp>
      <p:sp>
        <p:nvSpPr>
          <p:cNvPr id="233" name="Google Shape;233;p11"/>
          <p:cNvSpPr txBox="1"/>
          <p:nvPr/>
        </p:nvSpPr>
        <p:spPr>
          <a:xfrm>
            <a:off x="162225" y="5724010"/>
            <a:ext cx="896963" cy="248197"/>
          </a:xfrm>
          <a:prstGeom prst="rect">
            <a:avLst/>
          </a:prstGeom>
          <a:noFill/>
          <a:ln>
            <a:noFill/>
          </a:ln>
        </p:spPr>
        <p:txBody>
          <a:bodyPr spcFirstLastPara="1" wrap="square" lIns="34284" tIns="34284" rIns="34284" bIns="34284" anchor="t" anchorCtr="0">
            <a:spAutoFit/>
          </a:bodyPr>
          <a:lstStyle/>
          <a:p>
            <a:pPr>
              <a:spcBef>
                <a:spcPts val="0"/>
              </a:spcBef>
              <a:spcAft>
                <a:spcPts val="0"/>
              </a:spcAft>
            </a:pPr>
            <a:r>
              <a:rPr lang="en-US" sz="1163">
                <a:latin typeface="Helvetica Neue"/>
                <a:ea typeface="Helvetica Neue"/>
                <a:cs typeface="Helvetica Neue"/>
                <a:sym typeface="Helvetica Neue"/>
              </a:rPr>
              <a:t>Evan Ernst </a:t>
            </a:r>
            <a:endParaRPr sz="1163">
              <a:latin typeface="Helvetica Neue"/>
              <a:ea typeface="Helvetica Neue"/>
              <a:cs typeface="Helvetica Neue"/>
              <a:sym typeface="Helvetica Neue"/>
            </a:endParaRPr>
          </a:p>
        </p:txBody>
      </p:sp>
      <p:sp>
        <p:nvSpPr>
          <p:cNvPr id="14" name="Google Shape;214;p10">
            <a:extLst>
              <a:ext uri="{FF2B5EF4-FFF2-40B4-BE49-F238E27FC236}">
                <a16:creationId xmlns:a16="http://schemas.microsoft.com/office/drawing/2014/main" id="{DB11151B-A72E-6642-9082-77885E9DA63B}"/>
              </a:ext>
            </a:extLst>
          </p:cNvPr>
          <p:cNvSpPr txBox="1"/>
          <p:nvPr/>
        </p:nvSpPr>
        <p:spPr>
          <a:xfrm>
            <a:off x="4904831" y="1600203"/>
            <a:ext cx="3667125" cy="252163"/>
          </a:xfrm>
          <a:prstGeom prst="rect">
            <a:avLst/>
          </a:prstGeom>
          <a:noFill/>
          <a:ln>
            <a:noFill/>
          </a:ln>
        </p:spPr>
        <p:txBody>
          <a:bodyPr spcFirstLastPara="1" wrap="square" lIns="17138" tIns="17138" rIns="17138" bIns="17138" anchor="t" anchorCtr="0">
            <a:normAutofit/>
          </a:bodyPr>
          <a:lstStyle/>
          <a:p>
            <a:pPr algn="ctr">
              <a:spcBef>
                <a:spcPts val="0"/>
              </a:spcBef>
              <a:spcAft>
                <a:spcPts val="0"/>
              </a:spcAft>
              <a:buClr>
                <a:srgbClr val="000000"/>
              </a:buClr>
              <a:buSzPts val="3600"/>
            </a:pPr>
            <a:r>
              <a:rPr lang="en-US" sz="1350" dirty="0">
                <a:solidFill>
                  <a:srgbClr val="000000"/>
                </a:solidFill>
                <a:latin typeface="Helvetica Neue"/>
                <a:ea typeface="Helvetica Neue"/>
                <a:cs typeface="Helvetica Neue"/>
                <a:sym typeface="Helvetica Neue"/>
              </a:rPr>
              <a:t>Missing </a:t>
            </a:r>
            <a:r>
              <a:rPr lang="en-US" sz="1350" dirty="0" err="1">
                <a:solidFill>
                  <a:srgbClr val="000000"/>
                </a:solidFill>
                <a:latin typeface="Helvetica Neue"/>
                <a:ea typeface="Helvetica Neue"/>
                <a:cs typeface="Helvetica Neue"/>
                <a:sym typeface="Helvetica Neue"/>
              </a:rPr>
              <a:t>orthogroups</a:t>
            </a:r>
            <a:r>
              <a:rPr lang="en-US" sz="1350" dirty="0">
                <a:solidFill>
                  <a:srgbClr val="000000"/>
                </a:solidFill>
                <a:latin typeface="Helvetica Neue"/>
                <a:ea typeface="Helvetica Neue"/>
                <a:cs typeface="Helvetica Neue"/>
                <a:sym typeface="Helvetica Neue"/>
              </a:rPr>
              <a:t> (36)</a:t>
            </a:r>
            <a:endParaRPr dirty="0"/>
          </a:p>
        </p:txBody>
      </p:sp>
    </p:spTree>
    <p:extLst>
      <p:ext uri="{BB962C8B-B14F-4D97-AF65-F5344CB8AC3E}">
        <p14:creationId xmlns:p14="http://schemas.microsoft.com/office/powerpoint/2010/main" val="1023397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30" name="Google Shape;230;p11"/>
          <p:cNvSpPr txBox="1"/>
          <p:nvPr/>
        </p:nvSpPr>
        <p:spPr>
          <a:xfrm>
            <a:off x="1131015" y="1785703"/>
            <a:ext cx="2307860" cy="1977464"/>
          </a:xfrm>
          <a:prstGeom prst="rect">
            <a:avLst/>
          </a:prstGeom>
          <a:noFill/>
          <a:ln>
            <a:noFill/>
          </a:ln>
        </p:spPr>
        <p:txBody>
          <a:bodyPr spcFirstLastPara="1" wrap="square" lIns="19050" tIns="19050" rIns="19050" bIns="19050" anchor="t" anchorCtr="0">
            <a:spAutoFit/>
          </a:bodyPr>
          <a:lstStyle/>
          <a:p>
            <a:pPr algn="ctr">
              <a:spcBef>
                <a:spcPts val="0"/>
              </a:spcBef>
              <a:spcAft>
                <a:spcPts val="0"/>
              </a:spcAft>
              <a:buClr>
                <a:schemeClr val="dk1"/>
              </a:buClr>
              <a:buSzPts val="2400"/>
            </a:pPr>
            <a:r>
              <a:rPr lang="en-US" sz="900" b="1" dirty="0">
                <a:latin typeface="Helvetica Neue"/>
                <a:ea typeface="Helvetica Neue"/>
                <a:cs typeface="Helvetica Neue"/>
                <a:sym typeface="Helvetica Neue"/>
              </a:rPr>
              <a:t>Missing HOGs</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dk1"/>
              </a:buClr>
              <a:buSzPts val="2400"/>
            </a:pPr>
            <a:r>
              <a:rPr lang="en-US" sz="900" dirty="0">
                <a:latin typeface="Helvetica Neue"/>
                <a:ea typeface="Helvetica Neue"/>
                <a:cs typeface="Helvetica Neue"/>
                <a:sym typeface="Helvetica Neue"/>
              </a:rPr>
              <a:t>GO:0031047	gene silencing by RNA</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CLSY1/2</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DCL2</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IDM1(ROS4)</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RTL1/2/3</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dk1"/>
              </a:buClr>
              <a:buSzPts val="2400"/>
            </a:pPr>
            <a:r>
              <a:rPr lang="en-US" sz="900" dirty="0">
                <a:latin typeface="Helvetica Neue"/>
                <a:ea typeface="Helvetica Neue"/>
                <a:cs typeface="Helvetica Neue"/>
                <a:sym typeface="Helvetica Neue"/>
              </a:rPr>
              <a:t>GO:0009615	response to virus</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AGO2/3</a:t>
            </a:r>
            <a:endParaRPr dirty="0"/>
          </a:p>
        </p:txBody>
      </p:sp>
      <p:sp>
        <p:nvSpPr>
          <p:cNvPr id="231" name="Google Shape;231;p11"/>
          <p:cNvSpPr txBox="1"/>
          <p:nvPr/>
        </p:nvSpPr>
        <p:spPr>
          <a:xfrm>
            <a:off x="1198153" y="4148370"/>
            <a:ext cx="2173583" cy="1423467"/>
          </a:xfrm>
          <a:prstGeom prst="rect">
            <a:avLst/>
          </a:prstGeom>
          <a:noFill/>
          <a:ln>
            <a:noFill/>
          </a:ln>
        </p:spPr>
        <p:txBody>
          <a:bodyPr spcFirstLastPara="1" wrap="square" lIns="19050" tIns="19050" rIns="19050" bIns="19050" anchor="t" anchorCtr="0">
            <a:spAutoFit/>
          </a:bodyPr>
          <a:lstStyle/>
          <a:p>
            <a:pPr algn="ctr">
              <a:spcBef>
                <a:spcPts val="0"/>
              </a:spcBef>
              <a:spcAft>
                <a:spcPts val="0"/>
              </a:spcAft>
              <a:buClr>
                <a:schemeClr val="dk1"/>
              </a:buClr>
              <a:buSzPts val="2400"/>
            </a:pPr>
            <a:r>
              <a:rPr lang="en-US" sz="900" b="1" dirty="0">
                <a:latin typeface="Helvetica Neue"/>
                <a:ea typeface="Helvetica Neue"/>
                <a:cs typeface="Helvetica Neue"/>
                <a:sym typeface="Helvetica Neue"/>
              </a:rPr>
              <a:t>Missing genes</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AGO6</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CMT2</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DRM3</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MORC1/2/3 [</a:t>
            </a:r>
            <a:r>
              <a:rPr lang="en-US" sz="900" i="1" dirty="0" err="1">
                <a:latin typeface="Helvetica Neue"/>
                <a:ea typeface="Helvetica Neue"/>
                <a:cs typeface="Helvetica Neue"/>
                <a:sym typeface="Helvetica Neue"/>
              </a:rPr>
              <a:t>Lemna</a:t>
            </a:r>
            <a:r>
              <a:rPr lang="en-US" sz="900" dirty="0">
                <a:latin typeface="Helvetica Neue"/>
                <a:ea typeface="Helvetica Neue"/>
                <a:cs typeface="Helvetica Neue"/>
                <a:sym typeface="Helvetica Neue"/>
              </a:rPr>
              <a:t> &amp; </a:t>
            </a:r>
            <a:r>
              <a:rPr lang="en-US" sz="900" i="1" dirty="0">
                <a:latin typeface="Helvetica Neue"/>
                <a:ea typeface="Helvetica Neue"/>
                <a:cs typeface="Helvetica Neue"/>
                <a:sym typeface="Helvetica Neue"/>
              </a:rPr>
              <a:t>Wolffia</a:t>
            </a:r>
            <a:r>
              <a:rPr lang="en-US" sz="900" dirty="0">
                <a:latin typeface="Helvetica Neue"/>
                <a:ea typeface="Helvetica Neue"/>
                <a:cs typeface="Helvetica Neue"/>
                <a:sym typeface="Helvetica Neue"/>
              </a:rPr>
              <a:t>]</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MORC6 [</a:t>
            </a:r>
            <a:r>
              <a:rPr lang="en-US" sz="900" i="1" dirty="0" err="1">
                <a:latin typeface="Helvetica Neue"/>
                <a:ea typeface="Helvetica Neue"/>
                <a:cs typeface="Helvetica Neue"/>
                <a:sym typeface="Helvetica Neue"/>
              </a:rPr>
              <a:t>Lemna</a:t>
            </a:r>
            <a:r>
              <a:rPr lang="en-US" sz="900" dirty="0">
                <a:latin typeface="Helvetica Neue"/>
                <a:ea typeface="Helvetica Neue"/>
                <a:cs typeface="Helvetica Neue"/>
                <a:sym typeface="Helvetica Neue"/>
              </a:rPr>
              <a:t> &amp; </a:t>
            </a:r>
            <a:r>
              <a:rPr lang="en-US" sz="900" i="1" dirty="0">
                <a:latin typeface="Helvetica Neue"/>
                <a:ea typeface="Helvetica Neue"/>
                <a:cs typeface="Helvetica Neue"/>
                <a:sym typeface="Helvetica Neue"/>
              </a:rPr>
              <a:t>Wolffia</a:t>
            </a:r>
            <a:r>
              <a:rPr lang="en-US" sz="900" dirty="0">
                <a:latin typeface="Helvetica Neue"/>
                <a:ea typeface="Helvetica Neue"/>
                <a:cs typeface="Helvetica Neue"/>
                <a:sym typeface="Helvetica Neue"/>
              </a:rPr>
              <a:t>]</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SHH1</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p:txBody>
      </p:sp>
      <p:sp>
        <p:nvSpPr>
          <p:cNvPr id="232" name="Google Shape;232;p11"/>
          <p:cNvSpPr/>
          <p:nvPr/>
        </p:nvSpPr>
        <p:spPr>
          <a:xfrm>
            <a:off x="1332480" y="925336"/>
            <a:ext cx="6479058" cy="311610"/>
          </a:xfrm>
          <a:prstGeom prst="rect">
            <a:avLst/>
          </a:prstGeom>
          <a:noFill/>
          <a:ln>
            <a:noFill/>
          </a:ln>
        </p:spPr>
        <p:txBody>
          <a:bodyPr spcFirstLastPara="1" wrap="square" lIns="34284" tIns="17138" rIns="34284" bIns="17138" anchor="t" anchorCtr="0">
            <a:spAutoFit/>
          </a:bodyPr>
          <a:lstStyle/>
          <a:p>
            <a:pPr algn="ctr">
              <a:spcBef>
                <a:spcPts val="0"/>
              </a:spcBef>
              <a:spcAft>
                <a:spcPts val="0"/>
              </a:spcAft>
              <a:buClr>
                <a:srgbClr val="004D80"/>
              </a:buClr>
              <a:buSzPts val="4800"/>
            </a:pPr>
            <a:r>
              <a:rPr lang="en-US">
                <a:solidFill>
                  <a:srgbClr val="004D80"/>
                </a:solidFill>
                <a:latin typeface="Helvetica Neue"/>
                <a:ea typeface="Helvetica Neue"/>
                <a:cs typeface="Helvetica Neue"/>
                <a:sym typeface="Helvetica Neue"/>
              </a:rPr>
              <a:t>Gene silencing in </a:t>
            </a:r>
            <a:r>
              <a:rPr lang="en-US" i="1">
                <a:solidFill>
                  <a:srgbClr val="004D80"/>
                </a:solidFill>
                <a:latin typeface="Helvetica Neue"/>
                <a:ea typeface="Helvetica Neue"/>
                <a:cs typeface="Helvetica Neue"/>
                <a:sym typeface="Helvetica Neue"/>
              </a:rPr>
              <a:t>Lemnaceae</a:t>
            </a:r>
            <a:r>
              <a:rPr lang="en-US">
                <a:solidFill>
                  <a:srgbClr val="004D80"/>
                </a:solidFill>
                <a:latin typeface="Helvetica Neue"/>
                <a:ea typeface="Helvetica Neue"/>
                <a:cs typeface="Helvetica Neue"/>
                <a:sym typeface="Helvetica Neue"/>
              </a:rPr>
              <a:t>: missing orthogroups and genes</a:t>
            </a:r>
            <a:endParaRPr i="1">
              <a:solidFill>
                <a:srgbClr val="004D80"/>
              </a:solidFill>
              <a:latin typeface="Helvetica Neue"/>
              <a:ea typeface="Helvetica Neue"/>
              <a:cs typeface="Helvetica Neue"/>
              <a:sym typeface="Helvetica Neue"/>
            </a:endParaRPr>
          </a:p>
        </p:txBody>
      </p:sp>
      <p:sp>
        <p:nvSpPr>
          <p:cNvPr id="233" name="Google Shape;233;p11"/>
          <p:cNvSpPr txBox="1"/>
          <p:nvPr/>
        </p:nvSpPr>
        <p:spPr>
          <a:xfrm>
            <a:off x="162225" y="5724010"/>
            <a:ext cx="896963" cy="248197"/>
          </a:xfrm>
          <a:prstGeom prst="rect">
            <a:avLst/>
          </a:prstGeom>
          <a:noFill/>
          <a:ln>
            <a:noFill/>
          </a:ln>
        </p:spPr>
        <p:txBody>
          <a:bodyPr spcFirstLastPara="1" wrap="square" lIns="34284" tIns="34284" rIns="34284" bIns="34284" anchor="t" anchorCtr="0">
            <a:spAutoFit/>
          </a:bodyPr>
          <a:lstStyle/>
          <a:p>
            <a:pPr>
              <a:spcBef>
                <a:spcPts val="0"/>
              </a:spcBef>
              <a:spcAft>
                <a:spcPts val="0"/>
              </a:spcAft>
            </a:pPr>
            <a:r>
              <a:rPr lang="en-US" sz="1163">
                <a:latin typeface="Helvetica Neue"/>
                <a:ea typeface="Helvetica Neue"/>
                <a:cs typeface="Helvetica Neue"/>
                <a:sym typeface="Helvetica Neue"/>
              </a:rPr>
              <a:t>Evan Ernst </a:t>
            </a:r>
            <a:endParaRPr sz="1163">
              <a:latin typeface="Helvetica Neue"/>
              <a:ea typeface="Helvetica Neue"/>
              <a:cs typeface="Helvetica Neue"/>
              <a:sym typeface="Helvetica Neue"/>
            </a:endParaRPr>
          </a:p>
        </p:txBody>
      </p:sp>
      <p:sp>
        <p:nvSpPr>
          <p:cNvPr id="3" name="Text Placeholder 2">
            <a:extLst>
              <a:ext uri="{FF2B5EF4-FFF2-40B4-BE49-F238E27FC236}">
                <a16:creationId xmlns:a16="http://schemas.microsoft.com/office/drawing/2014/main" id="{EF3FFEA9-BE11-1E42-8606-D2756E105C1A}"/>
              </a:ext>
            </a:extLst>
          </p:cNvPr>
          <p:cNvSpPr>
            <a:spLocks noGrp="1"/>
          </p:cNvSpPr>
          <p:nvPr>
            <p:ph type="body" idx="1"/>
          </p:nvPr>
        </p:nvSpPr>
        <p:spPr>
          <a:xfrm>
            <a:off x="3604723" y="1785702"/>
            <a:ext cx="4408262" cy="3315147"/>
          </a:xfrm>
        </p:spPr>
        <p:txBody>
          <a:bodyPr>
            <a:normAutofit/>
          </a:bodyPr>
          <a:lstStyle/>
          <a:p>
            <a:pPr marL="0" indent="0">
              <a:buNone/>
            </a:pPr>
            <a:r>
              <a:rPr lang="en-US" sz="1350" dirty="0"/>
              <a:t>Lemnaceae have one </a:t>
            </a:r>
            <a:r>
              <a:rPr lang="en-US" sz="1350" i="1" dirty="0"/>
              <a:t>de novo DNA </a:t>
            </a:r>
            <a:r>
              <a:rPr lang="en-US" sz="1350" dirty="0"/>
              <a:t>methyltransferase (</a:t>
            </a:r>
            <a:r>
              <a:rPr lang="en-US" sz="1350" i="1" dirty="0"/>
              <a:t>DRM2</a:t>
            </a:r>
            <a:r>
              <a:rPr lang="en-US" sz="1350" dirty="0"/>
              <a:t>) capable of asymmetric CHH methylation (RNA directed DNA methylation) </a:t>
            </a:r>
          </a:p>
          <a:p>
            <a:pPr marL="0" indent="0">
              <a:buNone/>
            </a:pPr>
            <a:r>
              <a:rPr lang="en-US" sz="1350" dirty="0"/>
              <a:t>But they have lost </a:t>
            </a:r>
            <a:r>
              <a:rPr lang="en-US" sz="1350" i="1" dirty="0"/>
              <a:t>CMT2</a:t>
            </a:r>
            <a:r>
              <a:rPr lang="en-US" sz="1350" dirty="0"/>
              <a:t> (as has maize, but not rice) which is the main CHH methyltransferase</a:t>
            </a:r>
          </a:p>
          <a:p>
            <a:pPr marL="0" indent="0">
              <a:buNone/>
            </a:pPr>
            <a:r>
              <a:rPr lang="en-US" sz="1350" dirty="0"/>
              <a:t>All Lemnaceae have retained </a:t>
            </a:r>
            <a:r>
              <a:rPr lang="en-US" sz="1350" i="1" dirty="0"/>
              <a:t>DCL3</a:t>
            </a:r>
            <a:r>
              <a:rPr lang="en-US" sz="1350" dirty="0"/>
              <a:t> (required for 24nt siRNA)</a:t>
            </a:r>
          </a:p>
          <a:p>
            <a:pPr marL="0" indent="0">
              <a:buNone/>
            </a:pPr>
            <a:r>
              <a:rPr lang="en-US" sz="1350" dirty="0"/>
              <a:t>But they have lost </a:t>
            </a:r>
            <a:r>
              <a:rPr lang="en-US" sz="1350" i="1" dirty="0"/>
              <a:t>AGO 2/3/6 </a:t>
            </a:r>
            <a:r>
              <a:rPr lang="en-US" sz="1350" dirty="0"/>
              <a:t>and </a:t>
            </a:r>
            <a:r>
              <a:rPr lang="en-US" sz="1350" i="1" dirty="0"/>
              <a:t>DCL2</a:t>
            </a:r>
            <a:r>
              <a:rPr lang="en-US" sz="1350" dirty="0"/>
              <a:t> (required for some 21/22nt siRNA)</a:t>
            </a:r>
          </a:p>
        </p:txBody>
      </p:sp>
    </p:spTree>
    <p:extLst>
      <p:ext uri="{BB962C8B-B14F-4D97-AF65-F5344CB8AC3E}">
        <p14:creationId xmlns:p14="http://schemas.microsoft.com/office/powerpoint/2010/main" val="2773114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30" name="Google Shape;230;p11"/>
          <p:cNvSpPr txBox="1"/>
          <p:nvPr/>
        </p:nvSpPr>
        <p:spPr>
          <a:xfrm>
            <a:off x="1131015" y="1785703"/>
            <a:ext cx="2307860" cy="1977464"/>
          </a:xfrm>
          <a:prstGeom prst="rect">
            <a:avLst/>
          </a:prstGeom>
          <a:noFill/>
          <a:ln>
            <a:noFill/>
          </a:ln>
        </p:spPr>
        <p:txBody>
          <a:bodyPr spcFirstLastPara="1" wrap="square" lIns="19050" tIns="19050" rIns="19050" bIns="19050" anchor="t" anchorCtr="0">
            <a:spAutoFit/>
          </a:bodyPr>
          <a:lstStyle/>
          <a:p>
            <a:pPr algn="ctr">
              <a:spcBef>
                <a:spcPts val="0"/>
              </a:spcBef>
              <a:spcAft>
                <a:spcPts val="0"/>
              </a:spcAft>
              <a:buClr>
                <a:schemeClr val="dk1"/>
              </a:buClr>
              <a:buSzPts val="2400"/>
            </a:pPr>
            <a:r>
              <a:rPr lang="en-US" sz="900" b="1" dirty="0">
                <a:latin typeface="Helvetica Neue"/>
                <a:ea typeface="Helvetica Neue"/>
                <a:cs typeface="Helvetica Neue"/>
                <a:sym typeface="Helvetica Neue"/>
              </a:rPr>
              <a:t>Missing HOGs</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dk1"/>
              </a:buClr>
              <a:buSzPts val="2400"/>
            </a:pPr>
            <a:r>
              <a:rPr lang="en-US" sz="900" dirty="0">
                <a:latin typeface="Helvetica Neue"/>
                <a:ea typeface="Helvetica Neue"/>
                <a:cs typeface="Helvetica Neue"/>
                <a:sym typeface="Helvetica Neue"/>
              </a:rPr>
              <a:t>GO:0031047	gene silencing by RNA</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CLSY1/2</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DCL2</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IDM1(ROS4)</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RTL1/2/3</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dk1"/>
              </a:buClr>
              <a:buSzPts val="2400"/>
            </a:pPr>
            <a:r>
              <a:rPr lang="en-US" sz="900" dirty="0">
                <a:latin typeface="Helvetica Neue"/>
                <a:ea typeface="Helvetica Neue"/>
                <a:cs typeface="Helvetica Neue"/>
                <a:sym typeface="Helvetica Neue"/>
              </a:rPr>
              <a:t>GO:0009615	response to virus</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AGO2/3</a:t>
            </a:r>
            <a:endParaRPr dirty="0"/>
          </a:p>
        </p:txBody>
      </p:sp>
      <p:sp>
        <p:nvSpPr>
          <p:cNvPr id="231" name="Google Shape;231;p11"/>
          <p:cNvSpPr txBox="1"/>
          <p:nvPr/>
        </p:nvSpPr>
        <p:spPr>
          <a:xfrm>
            <a:off x="1198153" y="4148370"/>
            <a:ext cx="2173583" cy="1423467"/>
          </a:xfrm>
          <a:prstGeom prst="rect">
            <a:avLst/>
          </a:prstGeom>
          <a:noFill/>
          <a:ln>
            <a:noFill/>
          </a:ln>
        </p:spPr>
        <p:txBody>
          <a:bodyPr spcFirstLastPara="1" wrap="square" lIns="19050" tIns="19050" rIns="19050" bIns="19050" anchor="t" anchorCtr="0">
            <a:spAutoFit/>
          </a:bodyPr>
          <a:lstStyle/>
          <a:p>
            <a:pPr algn="ctr">
              <a:spcBef>
                <a:spcPts val="0"/>
              </a:spcBef>
              <a:spcAft>
                <a:spcPts val="0"/>
              </a:spcAft>
              <a:buClr>
                <a:schemeClr val="dk1"/>
              </a:buClr>
              <a:buSzPts val="2400"/>
            </a:pPr>
            <a:r>
              <a:rPr lang="en-US" sz="900" b="1" dirty="0">
                <a:latin typeface="Helvetica Neue"/>
                <a:ea typeface="Helvetica Neue"/>
                <a:cs typeface="Helvetica Neue"/>
                <a:sym typeface="Helvetica Neue"/>
              </a:rPr>
              <a:t>Missing genes</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AGO6</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CMT2</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DRM3</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MORC1/2/3 [</a:t>
            </a:r>
            <a:r>
              <a:rPr lang="en-US" sz="900" i="1" dirty="0" err="1">
                <a:latin typeface="Helvetica Neue"/>
                <a:ea typeface="Helvetica Neue"/>
                <a:cs typeface="Helvetica Neue"/>
                <a:sym typeface="Helvetica Neue"/>
              </a:rPr>
              <a:t>Lemna</a:t>
            </a:r>
            <a:r>
              <a:rPr lang="en-US" sz="900" dirty="0">
                <a:latin typeface="Helvetica Neue"/>
                <a:ea typeface="Helvetica Neue"/>
                <a:cs typeface="Helvetica Neue"/>
                <a:sym typeface="Helvetica Neue"/>
              </a:rPr>
              <a:t> &amp; </a:t>
            </a:r>
            <a:r>
              <a:rPr lang="en-US" sz="900" i="1" dirty="0">
                <a:latin typeface="Helvetica Neue"/>
                <a:ea typeface="Helvetica Neue"/>
                <a:cs typeface="Helvetica Neue"/>
                <a:sym typeface="Helvetica Neue"/>
              </a:rPr>
              <a:t>Wolffia</a:t>
            </a:r>
            <a:r>
              <a:rPr lang="en-US" sz="900" dirty="0">
                <a:latin typeface="Helvetica Neue"/>
                <a:ea typeface="Helvetica Neue"/>
                <a:cs typeface="Helvetica Neue"/>
                <a:sym typeface="Helvetica Neue"/>
              </a:rPr>
              <a:t>]</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MORC6 [</a:t>
            </a:r>
            <a:r>
              <a:rPr lang="en-US" sz="900" i="1" dirty="0" err="1">
                <a:latin typeface="Helvetica Neue"/>
                <a:ea typeface="Helvetica Neue"/>
                <a:cs typeface="Helvetica Neue"/>
                <a:sym typeface="Helvetica Neue"/>
              </a:rPr>
              <a:t>Lemna</a:t>
            </a:r>
            <a:r>
              <a:rPr lang="en-US" sz="900" dirty="0">
                <a:latin typeface="Helvetica Neue"/>
                <a:ea typeface="Helvetica Neue"/>
                <a:cs typeface="Helvetica Neue"/>
                <a:sym typeface="Helvetica Neue"/>
              </a:rPr>
              <a:t> &amp; </a:t>
            </a:r>
            <a:r>
              <a:rPr lang="en-US" sz="900" i="1" dirty="0">
                <a:latin typeface="Helvetica Neue"/>
                <a:ea typeface="Helvetica Neue"/>
                <a:cs typeface="Helvetica Neue"/>
                <a:sym typeface="Helvetica Neue"/>
              </a:rPr>
              <a:t>Wolffia</a:t>
            </a:r>
            <a:r>
              <a:rPr lang="en-US" sz="900" dirty="0">
                <a:latin typeface="Helvetica Neue"/>
                <a:ea typeface="Helvetica Neue"/>
                <a:cs typeface="Helvetica Neue"/>
                <a:sym typeface="Helvetica Neue"/>
              </a:rPr>
              <a:t>]</a:t>
            </a:r>
            <a:endParaRPr dirty="0"/>
          </a:p>
          <a:p>
            <a:pPr algn="ctr">
              <a:spcBef>
                <a:spcPts val="0"/>
              </a:spcBef>
              <a:spcAft>
                <a:spcPts val="0"/>
              </a:spcAft>
              <a:buClr>
                <a:schemeClr val="lt1"/>
              </a:buClr>
              <a:buSzPts val="2400"/>
            </a:pPr>
            <a:r>
              <a:rPr lang="en-US" sz="900" dirty="0">
                <a:latin typeface="Helvetica Neue"/>
                <a:ea typeface="Helvetica Neue"/>
                <a:cs typeface="Helvetica Neue"/>
                <a:sym typeface="Helvetica Neue"/>
              </a:rPr>
              <a:t>SHH1</a:t>
            </a:r>
            <a:endParaRPr dirty="0"/>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a:p>
            <a:pPr algn="ctr">
              <a:spcBef>
                <a:spcPts val="0"/>
              </a:spcBef>
              <a:spcAft>
                <a:spcPts val="0"/>
              </a:spcAft>
              <a:buClr>
                <a:srgbClr val="000000"/>
              </a:buClr>
              <a:buSzPts val="2400"/>
            </a:pPr>
            <a:endParaRPr sz="900" dirty="0">
              <a:latin typeface="Helvetica Neue"/>
              <a:ea typeface="Helvetica Neue"/>
              <a:cs typeface="Helvetica Neue"/>
              <a:sym typeface="Helvetica Neue"/>
            </a:endParaRPr>
          </a:p>
        </p:txBody>
      </p:sp>
      <p:sp>
        <p:nvSpPr>
          <p:cNvPr id="232" name="Google Shape;232;p11"/>
          <p:cNvSpPr/>
          <p:nvPr/>
        </p:nvSpPr>
        <p:spPr>
          <a:xfrm>
            <a:off x="1332480" y="925336"/>
            <a:ext cx="6479058" cy="311610"/>
          </a:xfrm>
          <a:prstGeom prst="rect">
            <a:avLst/>
          </a:prstGeom>
          <a:noFill/>
          <a:ln>
            <a:noFill/>
          </a:ln>
        </p:spPr>
        <p:txBody>
          <a:bodyPr spcFirstLastPara="1" wrap="square" lIns="34284" tIns="17138" rIns="34284" bIns="17138" anchor="t" anchorCtr="0">
            <a:spAutoFit/>
          </a:bodyPr>
          <a:lstStyle/>
          <a:p>
            <a:pPr algn="ctr">
              <a:spcBef>
                <a:spcPts val="0"/>
              </a:spcBef>
              <a:spcAft>
                <a:spcPts val="0"/>
              </a:spcAft>
              <a:buClr>
                <a:srgbClr val="004D80"/>
              </a:buClr>
              <a:buSzPts val="4800"/>
            </a:pPr>
            <a:r>
              <a:rPr lang="en-US" dirty="0">
                <a:solidFill>
                  <a:srgbClr val="004D80"/>
                </a:solidFill>
                <a:latin typeface="Helvetica Neue"/>
                <a:ea typeface="Helvetica Neue"/>
                <a:cs typeface="Helvetica Neue"/>
                <a:sym typeface="Helvetica Neue"/>
              </a:rPr>
              <a:t>Gene silencing in </a:t>
            </a:r>
            <a:r>
              <a:rPr lang="en-US" i="1" dirty="0">
                <a:solidFill>
                  <a:srgbClr val="004D80"/>
                </a:solidFill>
                <a:latin typeface="Helvetica Neue"/>
                <a:ea typeface="Helvetica Neue"/>
                <a:cs typeface="Helvetica Neue"/>
                <a:sym typeface="Helvetica Neue"/>
              </a:rPr>
              <a:t>Lemnaceae</a:t>
            </a:r>
            <a:r>
              <a:rPr lang="en-US" dirty="0">
                <a:solidFill>
                  <a:srgbClr val="004D80"/>
                </a:solidFill>
                <a:latin typeface="Helvetica Neue"/>
                <a:ea typeface="Helvetica Neue"/>
                <a:cs typeface="Helvetica Neue"/>
                <a:sym typeface="Helvetica Neue"/>
              </a:rPr>
              <a:t>: small RNA from fronds</a:t>
            </a:r>
            <a:endParaRPr i="1" dirty="0">
              <a:solidFill>
                <a:srgbClr val="004D80"/>
              </a:solidFill>
              <a:latin typeface="Helvetica Neue"/>
              <a:ea typeface="Helvetica Neue"/>
              <a:cs typeface="Helvetica Neue"/>
              <a:sym typeface="Helvetica Neue"/>
            </a:endParaRPr>
          </a:p>
        </p:txBody>
      </p:sp>
      <p:sp>
        <p:nvSpPr>
          <p:cNvPr id="233" name="Google Shape;233;p11"/>
          <p:cNvSpPr txBox="1"/>
          <p:nvPr/>
        </p:nvSpPr>
        <p:spPr>
          <a:xfrm>
            <a:off x="162225" y="5724010"/>
            <a:ext cx="896963" cy="248197"/>
          </a:xfrm>
          <a:prstGeom prst="rect">
            <a:avLst/>
          </a:prstGeom>
          <a:noFill/>
          <a:ln>
            <a:noFill/>
          </a:ln>
        </p:spPr>
        <p:txBody>
          <a:bodyPr spcFirstLastPara="1" wrap="square" lIns="34284" tIns="34284" rIns="34284" bIns="34284" anchor="t" anchorCtr="0">
            <a:spAutoFit/>
          </a:bodyPr>
          <a:lstStyle/>
          <a:p>
            <a:pPr>
              <a:spcBef>
                <a:spcPts val="0"/>
              </a:spcBef>
              <a:spcAft>
                <a:spcPts val="0"/>
              </a:spcAft>
            </a:pPr>
            <a:r>
              <a:rPr lang="en-US" sz="1163">
                <a:latin typeface="Helvetica Neue"/>
                <a:ea typeface="Helvetica Neue"/>
                <a:cs typeface="Helvetica Neue"/>
                <a:sym typeface="Helvetica Neue"/>
              </a:rPr>
              <a:t>Evan Ernst </a:t>
            </a:r>
            <a:endParaRPr sz="1163">
              <a:latin typeface="Helvetica Neue"/>
              <a:ea typeface="Helvetica Neue"/>
              <a:cs typeface="Helvetica Neue"/>
              <a:sym typeface="Helvetica Neue"/>
            </a:endParaRPr>
          </a:p>
        </p:txBody>
      </p:sp>
      <p:pic>
        <p:nvPicPr>
          <p:cNvPr id="9" name="srna_regions.size18-26.hist.pdf" descr="srna_regions.size18-26.hist.pdf">
            <a:extLst>
              <a:ext uri="{FF2B5EF4-FFF2-40B4-BE49-F238E27FC236}">
                <a16:creationId xmlns:a16="http://schemas.microsoft.com/office/drawing/2014/main" id="{69066821-98F3-034E-AD5D-0CDBF0605DB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810143" y="1236960"/>
            <a:ext cx="4708779" cy="4708779"/>
          </a:xfrm>
          <a:prstGeom prst="rect">
            <a:avLst/>
          </a:prstGeom>
          <a:ln w="12700">
            <a:miter lim="400000"/>
          </a:ln>
        </p:spPr>
      </p:pic>
    </p:spTree>
    <p:extLst>
      <p:ext uri="{BB962C8B-B14F-4D97-AF65-F5344CB8AC3E}">
        <p14:creationId xmlns:p14="http://schemas.microsoft.com/office/powerpoint/2010/main" val="1682672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DC54-6E6D-0E4D-A1FE-2917133C97B9}"/>
              </a:ext>
            </a:extLst>
          </p:cNvPr>
          <p:cNvSpPr>
            <a:spLocks noGrp="1"/>
          </p:cNvSpPr>
          <p:nvPr>
            <p:ph type="title"/>
          </p:nvPr>
        </p:nvSpPr>
        <p:spPr/>
        <p:txBody>
          <a:bodyPr>
            <a:noAutofit/>
          </a:bodyPr>
          <a:lstStyle/>
          <a:p>
            <a:r>
              <a:rPr lang="en-US" sz="2800" i="1" dirty="0" err="1"/>
              <a:t>Lemnaceae</a:t>
            </a:r>
            <a:r>
              <a:rPr lang="en-US" sz="2800" dirty="0"/>
              <a:t> have very low asymmetric (CHH) DNA methylation</a:t>
            </a:r>
          </a:p>
        </p:txBody>
      </p:sp>
      <p:pic>
        <p:nvPicPr>
          <p:cNvPr id="4" name="Picture 3">
            <a:extLst>
              <a:ext uri="{FF2B5EF4-FFF2-40B4-BE49-F238E27FC236}">
                <a16:creationId xmlns:a16="http://schemas.microsoft.com/office/drawing/2014/main" id="{95CE53F6-113B-D447-9098-4810227125CA}"/>
              </a:ext>
            </a:extLst>
          </p:cNvPr>
          <p:cNvPicPr>
            <a:picLocks noChangeAspect="1"/>
          </p:cNvPicPr>
          <p:nvPr/>
        </p:nvPicPr>
        <p:blipFill>
          <a:blip r:embed="rId2"/>
          <a:stretch>
            <a:fillRect/>
          </a:stretch>
        </p:blipFill>
        <p:spPr>
          <a:xfrm>
            <a:off x="287079" y="1625719"/>
            <a:ext cx="7400260" cy="4440156"/>
          </a:xfrm>
          <a:prstGeom prst="rect">
            <a:avLst/>
          </a:prstGeom>
        </p:spPr>
      </p:pic>
    </p:spTree>
    <p:extLst>
      <p:ext uri="{BB962C8B-B14F-4D97-AF65-F5344CB8AC3E}">
        <p14:creationId xmlns:p14="http://schemas.microsoft.com/office/powerpoint/2010/main" val="1775744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A close up of a flower&#10;&#10;Description automatically generated">
            <a:extLst>
              <a:ext uri="{FF2B5EF4-FFF2-40B4-BE49-F238E27FC236}">
                <a16:creationId xmlns:a16="http://schemas.microsoft.com/office/drawing/2014/main" id="{2704927D-5C12-B74E-B783-8E9C0D3CAA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584" y="1821130"/>
            <a:ext cx="3456215" cy="2293670"/>
          </a:xfrm>
          <a:prstGeom prst="rect">
            <a:avLst/>
          </a:prstGeom>
        </p:spPr>
      </p:pic>
      <p:pic>
        <p:nvPicPr>
          <p:cNvPr id="15" name="Picture 14" descr="A picture containing grass, green&#10;&#10;Description automatically generated">
            <a:extLst>
              <a:ext uri="{FF2B5EF4-FFF2-40B4-BE49-F238E27FC236}">
                <a16:creationId xmlns:a16="http://schemas.microsoft.com/office/drawing/2014/main" id="{280B93D1-4EA7-5A41-9EE0-21DE82DCBF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0584" y="4231627"/>
            <a:ext cx="3456216" cy="2293671"/>
          </a:xfrm>
          <a:prstGeom prst="rect">
            <a:avLst/>
          </a:prstGeom>
        </p:spPr>
      </p:pic>
      <p:pic>
        <p:nvPicPr>
          <p:cNvPr id="22" name="Picture 21" descr="A close up of a flower&#10;&#10;Description automatically generated">
            <a:extLst>
              <a:ext uri="{FF2B5EF4-FFF2-40B4-BE49-F238E27FC236}">
                <a16:creationId xmlns:a16="http://schemas.microsoft.com/office/drawing/2014/main" id="{7665BDF1-90B9-1E4D-924A-96B44C5E8F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7124" y="1821673"/>
            <a:ext cx="2996293" cy="2293127"/>
          </a:xfrm>
          <a:prstGeom prst="rect">
            <a:avLst/>
          </a:prstGeom>
        </p:spPr>
      </p:pic>
      <p:pic>
        <p:nvPicPr>
          <p:cNvPr id="6" name="Picture 5" descr="Z-Series-Aligned-Focused.tif"/>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1272717" y="4262427"/>
            <a:ext cx="2642874"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2946372" y="3403604"/>
            <a:ext cx="954107" cy="369332"/>
          </a:xfrm>
          <a:prstGeom prst="rect">
            <a:avLst/>
          </a:prstGeom>
          <a:noFill/>
        </p:spPr>
        <p:txBody>
          <a:bodyPr wrap="none" rtlCol="0">
            <a:spAutoFit/>
          </a:bodyPr>
          <a:lstStyle/>
          <a:p>
            <a:r>
              <a:rPr lang="en-US" dirty="0">
                <a:solidFill>
                  <a:srgbClr val="FFFFFF"/>
                </a:solidFill>
              </a:rPr>
              <a:t>L. minor</a:t>
            </a:r>
          </a:p>
        </p:txBody>
      </p:sp>
      <p:sp>
        <p:nvSpPr>
          <p:cNvPr id="8" name="TextBox 7"/>
          <p:cNvSpPr txBox="1"/>
          <p:nvPr/>
        </p:nvSpPr>
        <p:spPr>
          <a:xfrm>
            <a:off x="7450647" y="3388268"/>
            <a:ext cx="1205942" cy="369332"/>
          </a:xfrm>
          <a:prstGeom prst="rect">
            <a:avLst/>
          </a:prstGeom>
          <a:noFill/>
        </p:spPr>
        <p:txBody>
          <a:bodyPr wrap="none" rtlCol="0">
            <a:spAutoFit/>
          </a:bodyPr>
          <a:lstStyle/>
          <a:p>
            <a:r>
              <a:rPr lang="en-US" dirty="0" err="1"/>
              <a:t>S.polyrhiza</a:t>
            </a:r>
            <a:endParaRPr lang="en-US" dirty="0"/>
          </a:p>
        </p:txBody>
      </p:sp>
      <p:sp>
        <p:nvSpPr>
          <p:cNvPr id="9" name="TextBox 8"/>
          <p:cNvSpPr txBox="1"/>
          <p:nvPr/>
        </p:nvSpPr>
        <p:spPr>
          <a:xfrm>
            <a:off x="1272717" y="6120503"/>
            <a:ext cx="906919" cy="369332"/>
          </a:xfrm>
          <a:prstGeom prst="rect">
            <a:avLst/>
          </a:prstGeom>
          <a:noFill/>
        </p:spPr>
        <p:txBody>
          <a:bodyPr wrap="none" rtlCol="0">
            <a:spAutoFit/>
          </a:bodyPr>
          <a:lstStyle/>
          <a:p>
            <a:r>
              <a:rPr lang="en-US" dirty="0">
                <a:solidFill>
                  <a:srgbClr val="FFFFFF"/>
                </a:solidFill>
              </a:rPr>
              <a:t>L. </a:t>
            </a:r>
            <a:r>
              <a:rPr lang="en-US" dirty="0" err="1">
                <a:solidFill>
                  <a:srgbClr val="FFFFFF"/>
                </a:solidFill>
              </a:rPr>
              <a:t>gibba</a:t>
            </a:r>
            <a:endParaRPr lang="en-US" dirty="0">
              <a:solidFill>
                <a:srgbClr val="FFFFFF"/>
              </a:solidFill>
            </a:endParaRPr>
          </a:p>
        </p:txBody>
      </p:sp>
      <p:sp>
        <p:nvSpPr>
          <p:cNvPr id="3" name="TextBox 2"/>
          <p:cNvSpPr txBox="1"/>
          <p:nvPr/>
        </p:nvSpPr>
        <p:spPr>
          <a:xfrm>
            <a:off x="5283203" y="6154369"/>
            <a:ext cx="1539341" cy="369332"/>
          </a:xfrm>
          <a:prstGeom prst="rect">
            <a:avLst/>
          </a:prstGeom>
          <a:noFill/>
        </p:spPr>
        <p:txBody>
          <a:bodyPr wrap="none" rtlCol="0">
            <a:spAutoFit/>
          </a:bodyPr>
          <a:lstStyle/>
          <a:p>
            <a:r>
              <a:rPr lang="en-US" dirty="0">
                <a:solidFill>
                  <a:srgbClr val="FFFFFF"/>
                </a:solidFill>
              </a:rPr>
              <a:t>W. </a:t>
            </a:r>
            <a:r>
              <a:rPr lang="en-US" dirty="0" err="1">
                <a:solidFill>
                  <a:srgbClr val="FFFFFF"/>
                </a:solidFill>
              </a:rPr>
              <a:t>australiana</a:t>
            </a:r>
            <a:endParaRPr lang="en-US" dirty="0">
              <a:solidFill>
                <a:srgbClr val="FFFFFF"/>
              </a:solidFill>
            </a:endParaRPr>
          </a:p>
        </p:txBody>
      </p:sp>
      <p:sp>
        <p:nvSpPr>
          <p:cNvPr id="4" name="Title 3"/>
          <p:cNvSpPr>
            <a:spLocks noGrp="1"/>
          </p:cNvSpPr>
          <p:nvPr>
            <p:ph type="title"/>
          </p:nvPr>
        </p:nvSpPr>
        <p:spPr/>
        <p:txBody>
          <a:bodyPr>
            <a:noAutofit/>
          </a:bodyPr>
          <a:lstStyle/>
          <a:p>
            <a:r>
              <a:rPr lang="en-US" sz="3200" dirty="0">
                <a:solidFill>
                  <a:srgbClr val="FFFFFF"/>
                </a:solidFill>
              </a:rPr>
              <a:t>Loss of fertility is accompanied by loss of transposons (and methylation)</a:t>
            </a:r>
          </a:p>
        </p:txBody>
      </p:sp>
    </p:spTree>
    <p:extLst>
      <p:ext uri="{BB962C8B-B14F-4D97-AF65-F5344CB8AC3E}">
        <p14:creationId xmlns:p14="http://schemas.microsoft.com/office/powerpoint/2010/main" val="4190394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88E1E0-7C69-AA49-B57E-0837D2893A03}"/>
              </a:ext>
            </a:extLst>
          </p:cNvPr>
          <p:cNvSpPr>
            <a:spLocks noGrp="1"/>
          </p:cNvSpPr>
          <p:nvPr>
            <p:ph type="title"/>
          </p:nvPr>
        </p:nvSpPr>
        <p:spPr/>
        <p:txBody>
          <a:bodyPr>
            <a:noAutofit/>
          </a:bodyPr>
          <a:lstStyle/>
          <a:p>
            <a:r>
              <a:rPr lang="en-US" sz="2800" dirty="0"/>
              <a:t>Reproductive strategy and transposon evolution</a:t>
            </a:r>
          </a:p>
        </p:txBody>
      </p:sp>
      <p:sp>
        <p:nvSpPr>
          <p:cNvPr id="6" name="Content Placeholder 5">
            <a:extLst>
              <a:ext uri="{FF2B5EF4-FFF2-40B4-BE49-F238E27FC236}">
                <a16:creationId xmlns:a16="http://schemas.microsoft.com/office/drawing/2014/main" id="{B21363C6-F242-C142-A157-1AAFBE2C33FE}"/>
              </a:ext>
            </a:extLst>
          </p:cNvPr>
          <p:cNvSpPr>
            <a:spLocks noGrp="1"/>
          </p:cNvSpPr>
          <p:nvPr>
            <p:ph idx="1"/>
          </p:nvPr>
        </p:nvSpPr>
        <p:spPr/>
        <p:txBody>
          <a:bodyPr>
            <a:normAutofit fontScale="47500" lnSpcReduction="20000"/>
          </a:bodyPr>
          <a:lstStyle/>
          <a:p>
            <a:r>
              <a:rPr lang="en-US" u="sng" dirty="0">
                <a:hlinkClick r:id="rId2" tooltip="Genetica."/>
              </a:rPr>
              <a:t>Genetica.</a:t>
            </a:r>
            <a:r>
              <a:rPr lang="en-US" dirty="0"/>
              <a:t> 1992;86(1-3):269-74.</a:t>
            </a:r>
          </a:p>
          <a:p>
            <a:r>
              <a:rPr lang="en-US" b="1" dirty="0"/>
              <a:t>Evolutionary dynamics of transposable elements in prokaryotes and eukaryotes.</a:t>
            </a:r>
          </a:p>
          <a:p>
            <a:r>
              <a:rPr lang="en-US" u="sng" dirty="0">
                <a:hlinkClick r:id="rId3"/>
              </a:rPr>
              <a:t>Hickey DA</a:t>
            </a:r>
            <a:r>
              <a:rPr lang="en-US" baseline="30000" dirty="0"/>
              <a:t>1</a:t>
            </a:r>
            <a:r>
              <a:rPr lang="en-US" dirty="0"/>
              <a:t>.</a:t>
            </a:r>
          </a:p>
          <a:p>
            <a:r>
              <a:rPr lang="en-US" b="1" u="sng" dirty="0">
                <a:hlinkClick r:id="rId2" tooltip="Open/close author information list"/>
              </a:rPr>
              <a:t>Author information</a:t>
            </a:r>
            <a:endParaRPr lang="en-US" b="1" dirty="0"/>
          </a:p>
          <a:p>
            <a:r>
              <a:rPr lang="en-US" dirty="0"/>
              <a:t>1Department of Biology, University of Ottawa, Ontario, Canada.</a:t>
            </a:r>
          </a:p>
          <a:p>
            <a:r>
              <a:rPr lang="en-US" b="1" dirty="0"/>
              <a:t>Abstract</a:t>
            </a:r>
          </a:p>
          <a:p>
            <a:r>
              <a:rPr lang="en-US" dirty="0"/>
              <a:t>This paper summarizes some recent theories about the evolution of transposable genetic elements in outbreeding, sexual eukaryotic organisms. The evolutionary possibilities available to self-replicating transposable elements are shown to vary depending on the reproductive biology of the host genome. This effect can be used to explain, in part, the differences in abundance of transposable elements between prokaryotes and eukaryotes. </a:t>
            </a:r>
            <a:r>
              <a:rPr lang="en-US" dirty="0">
                <a:highlight>
                  <a:srgbClr val="FFFF00"/>
                </a:highlight>
              </a:rPr>
              <a:t>It is argued that the pattern of sexual outbreeding seen in mammals and plants is especially favorable to the spread of transposons</a:t>
            </a:r>
            <a:r>
              <a:rPr lang="en-US" dirty="0"/>
              <a:t>. Moreover, because transposon spread is facilitated by zygote formation, the evolutionary origin of sexual conjugation may have been due to selection on transposon-encoded genes. Finally, evidence is also presented that introns could have originated as transposable genetic elements.</a:t>
            </a:r>
          </a:p>
          <a:p>
            <a:endParaRPr lang="en-US" dirty="0"/>
          </a:p>
        </p:txBody>
      </p:sp>
    </p:spTree>
    <p:extLst>
      <p:ext uri="{BB962C8B-B14F-4D97-AF65-F5344CB8AC3E}">
        <p14:creationId xmlns:p14="http://schemas.microsoft.com/office/powerpoint/2010/main" val="823280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g117bff8c863_0_4" descr="landing-pad-construct-workflow.v2020.condensed.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200650" y="3409894"/>
            <a:ext cx="3802443" cy="1906108"/>
          </a:xfrm>
          <a:prstGeom prst="rect">
            <a:avLst/>
          </a:prstGeom>
          <a:noFill/>
          <a:ln>
            <a:noFill/>
          </a:ln>
        </p:spPr>
      </p:pic>
      <p:sp>
        <p:nvSpPr>
          <p:cNvPr id="402" name="Google Shape;402;g117bff8c863_0_4"/>
          <p:cNvSpPr/>
          <p:nvPr/>
        </p:nvSpPr>
        <p:spPr>
          <a:xfrm>
            <a:off x="1164206" y="925331"/>
            <a:ext cx="6803888" cy="311625"/>
          </a:xfrm>
          <a:prstGeom prst="rect">
            <a:avLst/>
          </a:prstGeom>
          <a:noFill/>
          <a:ln>
            <a:noFill/>
          </a:ln>
        </p:spPr>
        <p:txBody>
          <a:bodyPr spcFirstLastPara="1" wrap="square" lIns="34284" tIns="17138" rIns="34284" bIns="17138" anchor="t" anchorCtr="0">
            <a:noAutofit/>
          </a:bodyPr>
          <a:lstStyle/>
          <a:p>
            <a:pPr algn="ctr">
              <a:spcBef>
                <a:spcPts val="0"/>
              </a:spcBef>
              <a:spcAft>
                <a:spcPts val="0"/>
              </a:spcAft>
              <a:buClr>
                <a:srgbClr val="004D80"/>
              </a:buClr>
              <a:buSzPts val="4800"/>
            </a:pPr>
            <a:r>
              <a:rPr lang="en-US" dirty="0">
                <a:solidFill>
                  <a:srgbClr val="004D80"/>
                </a:solidFill>
                <a:latin typeface="Helvetica Neue"/>
                <a:ea typeface="Helvetica Neue"/>
                <a:cs typeface="Helvetica Neue"/>
                <a:sym typeface="Helvetica Neue"/>
              </a:rPr>
              <a:t>Synthetic Biology tools for engineering </a:t>
            </a:r>
            <a:r>
              <a:rPr lang="en-US" i="1" dirty="0" err="1">
                <a:solidFill>
                  <a:srgbClr val="004D80"/>
                </a:solidFill>
                <a:latin typeface="Helvetica Neue"/>
                <a:ea typeface="Helvetica Neue"/>
                <a:cs typeface="Helvetica Neue"/>
                <a:sym typeface="Helvetica Neue"/>
              </a:rPr>
              <a:t>Lemna</a:t>
            </a:r>
            <a:endParaRPr i="1" dirty="0"/>
          </a:p>
        </p:txBody>
      </p:sp>
      <p:pic>
        <p:nvPicPr>
          <p:cNvPr id="5" name="0 Imagen" descr="Diapositiva3.TIF">
            <a:extLst>
              <a:ext uri="{FF2B5EF4-FFF2-40B4-BE49-F238E27FC236}">
                <a16:creationId xmlns:a16="http://schemas.microsoft.com/office/drawing/2014/main" id="{8B670659-FC27-C24C-A28A-6BF996F757D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00650" y="1671902"/>
            <a:ext cx="1621428" cy="1588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4 Imagen" descr="Diapositiva4.1.tif">
            <a:extLst>
              <a:ext uri="{FF2B5EF4-FFF2-40B4-BE49-F238E27FC236}">
                <a16:creationId xmlns:a16="http://schemas.microsoft.com/office/drawing/2014/main" id="{97E859A0-FC40-7C4F-A5A8-3901BD93B06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80821" y="1746106"/>
            <a:ext cx="1803210" cy="1479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 Placeholder 3">
            <a:extLst>
              <a:ext uri="{FF2B5EF4-FFF2-40B4-BE49-F238E27FC236}">
                <a16:creationId xmlns:a16="http://schemas.microsoft.com/office/drawing/2014/main" id="{CAA590AF-F833-E04F-8EB7-38FCA109CFFF}"/>
              </a:ext>
            </a:extLst>
          </p:cNvPr>
          <p:cNvSpPr>
            <a:spLocks noGrp="1"/>
          </p:cNvSpPr>
          <p:nvPr>
            <p:ph type="body" idx="2"/>
          </p:nvPr>
        </p:nvSpPr>
        <p:spPr>
          <a:xfrm>
            <a:off x="620373" y="1671902"/>
            <a:ext cx="3453606" cy="3096236"/>
          </a:xfrm>
        </p:spPr>
        <p:txBody>
          <a:bodyPr>
            <a:noAutofit/>
          </a:bodyPr>
          <a:lstStyle/>
          <a:p>
            <a:r>
              <a:rPr lang="en-US" sz="1200" dirty="0"/>
              <a:t>Rapid and efficient agrobacterium transformation of clonal fronds (</a:t>
            </a:r>
            <a:r>
              <a:rPr lang="en-US" sz="1200" dirty="0" err="1"/>
              <a:t>Cantó</a:t>
            </a:r>
            <a:r>
              <a:rPr lang="en-US" sz="1200" dirty="0"/>
              <a:t>-Pastor et  al., </a:t>
            </a:r>
            <a:r>
              <a:rPr lang="en-US" sz="1200" i="1" dirty="0"/>
              <a:t>Plant Biol </a:t>
            </a:r>
            <a:r>
              <a:rPr lang="en-US" sz="1200" dirty="0"/>
              <a:t>2014)</a:t>
            </a:r>
          </a:p>
          <a:p>
            <a:r>
              <a:rPr lang="en-US" sz="1200" dirty="0"/>
              <a:t>Artificial miRNA for dominant gene knock down (</a:t>
            </a:r>
            <a:r>
              <a:rPr lang="en-US" sz="1200" dirty="0" err="1"/>
              <a:t>Cantó</a:t>
            </a:r>
            <a:r>
              <a:rPr lang="en-US" sz="1200" dirty="0"/>
              <a:t>-Pastor et al., </a:t>
            </a:r>
            <a:r>
              <a:rPr lang="en-US" sz="1200" i="1" dirty="0"/>
              <a:t>Plant Biol </a:t>
            </a:r>
            <a:r>
              <a:rPr lang="en-US" sz="1200" dirty="0"/>
              <a:t>2014)</a:t>
            </a:r>
          </a:p>
          <a:p>
            <a:r>
              <a:rPr lang="en-US" sz="1200" dirty="0"/>
              <a:t>CRISPR/Cas9 homozygous loss of function (Liu et al., </a:t>
            </a:r>
            <a:r>
              <a:rPr lang="en-US" sz="1200" i="1" dirty="0"/>
              <a:t>Plant Biotech., </a:t>
            </a:r>
            <a:r>
              <a:rPr lang="en-US" sz="1200" dirty="0"/>
              <a:t>2019)</a:t>
            </a:r>
          </a:p>
          <a:p>
            <a:r>
              <a:rPr lang="en-US" sz="1200" dirty="0"/>
              <a:t>Transgene stacking systems </a:t>
            </a:r>
          </a:p>
          <a:p>
            <a:r>
              <a:rPr lang="en-US" sz="1200" dirty="0"/>
              <a:t>Under development:</a:t>
            </a:r>
          </a:p>
          <a:p>
            <a:pPr lvl="1"/>
            <a:r>
              <a:rPr lang="en-US" sz="1200" dirty="0" err="1"/>
              <a:t>CRISPRi</a:t>
            </a:r>
            <a:r>
              <a:rPr lang="en-US" sz="1200" dirty="0"/>
              <a:t> and </a:t>
            </a:r>
            <a:r>
              <a:rPr lang="en-US" sz="1200" dirty="0" err="1"/>
              <a:t>CRISPRa</a:t>
            </a:r>
            <a:r>
              <a:rPr lang="en-US" sz="1200" dirty="0"/>
              <a:t> libraries </a:t>
            </a:r>
          </a:p>
          <a:p>
            <a:pPr lvl="1"/>
            <a:r>
              <a:rPr lang="en-US" sz="1200" dirty="0"/>
              <a:t>artificial chromosomes</a:t>
            </a:r>
          </a:p>
          <a:p>
            <a:endParaRPr lang="en-US" sz="1200" dirty="0"/>
          </a:p>
        </p:txBody>
      </p:sp>
      <p:sp>
        <p:nvSpPr>
          <p:cNvPr id="8" name="TextBox 7">
            <a:extLst>
              <a:ext uri="{FF2B5EF4-FFF2-40B4-BE49-F238E27FC236}">
                <a16:creationId xmlns:a16="http://schemas.microsoft.com/office/drawing/2014/main" id="{A1439C2D-4E4A-0742-9EA6-B2DDD81699E1}"/>
              </a:ext>
            </a:extLst>
          </p:cNvPr>
          <p:cNvSpPr txBox="1"/>
          <p:nvPr/>
        </p:nvSpPr>
        <p:spPr>
          <a:xfrm>
            <a:off x="220435" y="5632822"/>
            <a:ext cx="5856090" cy="230832"/>
          </a:xfrm>
          <a:prstGeom prst="rect">
            <a:avLst/>
          </a:prstGeom>
          <a:noFill/>
        </p:spPr>
        <p:txBody>
          <a:bodyPr wrap="none" rtlCol="0">
            <a:spAutoFit/>
          </a:bodyPr>
          <a:lstStyle/>
          <a:p>
            <a:r>
              <a:rPr lang="en-US" sz="900" dirty="0"/>
              <a:t>Evan Ernst, Alex Canto Pastor, </a:t>
            </a:r>
            <a:r>
              <a:rPr lang="en-US" sz="900" dirty="0" err="1"/>
              <a:t>Almudena</a:t>
            </a:r>
            <a:r>
              <a:rPr lang="en-US" sz="900" dirty="0"/>
              <a:t> </a:t>
            </a:r>
            <a:r>
              <a:rPr lang="en-US" sz="900" dirty="0" err="1"/>
              <a:t>Molla</a:t>
            </a:r>
            <a:r>
              <a:rPr lang="en-US" sz="900" dirty="0"/>
              <a:t> Morales (collaboration between Martienssen, Shanklin and </a:t>
            </a:r>
            <a:r>
              <a:rPr lang="en-US" sz="900" dirty="0" err="1"/>
              <a:t>Birchler</a:t>
            </a:r>
            <a:r>
              <a:rPr lang="en-US" sz="900" dirty="0"/>
              <a:t> labs)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6"/>
          <p:cNvSpPr txBox="1">
            <a:spLocks noGrp="1"/>
          </p:cNvSpPr>
          <p:nvPr>
            <p:ph type="body" idx="1"/>
          </p:nvPr>
        </p:nvSpPr>
        <p:spPr>
          <a:xfrm>
            <a:off x="1420586" y="1872833"/>
            <a:ext cx="6596743" cy="3785016"/>
          </a:xfrm>
          <a:prstGeom prst="rect">
            <a:avLst/>
          </a:prstGeom>
          <a:noFill/>
          <a:ln>
            <a:noFill/>
          </a:ln>
        </p:spPr>
        <p:txBody>
          <a:bodyPr spcFirstLastPara="1" vert="horz" wrap="square" lIns="19050" tIns="19050" rIns="19050" bIns="19050" numCol="1" anchor="t" anchorCtr="0" compatLnSpc="1">
            <a:prstTxWarp prst="textNoShape">
              <a:avLst/>
            </a:prstTxWarp>
            <a:normAutofit fontScale="92500" lnSpcReduction="10000"/>
          </a:bodyPr>
          <a:lstStyle/>
          <a:p>
            <a:pPr marL="0" indent="0">
              <a:lnSpc>
                <a:spcPct val="120000"/>
              </a:lnSpc>
              <a:spcBef>
                <a:spcPts val="1688"/>
              </a:spcBef>
              <a:spcAft>
                <a:spcPts val="0"/>
              </a:spcAft>
              <a:buClr>
                <a:schemeClr val="dk1"/>
              </a:buClr>
              <a:buSzPts val="5904"/>
              <a:buNone/>
            </a:pPr>
            <a:r>
              <a:rPr lang="en-US" sz="1600" dirty="0"/>
              <a:t>Lemnaceae genomes have been sequenced to very high accuracy and contiguity (ONT, Illumina and hi-C technology)</a:t>
            </a:r>
          </a:p>
          <a:p>
            <a:pPr marL="0" indent="0">
              <a:lnSpc>
                <a:spcPct val="120000"/>
              </a:lnSpc>
              <a:spcBef>
                <a:spcPts val="1688"/>
              </a:spcBef>
              <a:spcAft>
                <a:spcPts val="0"/>
              </a:spcAft>
              <a:buClr>
                <a:schemeClr val="dk1"/>
              </a:buClr>
              <a:buSzPts val="5904"/>
              <a:buNone/>
            </a:pPr>
            <a:r>
              <a:rPr lang="en-US" sz="1600" dirty="0"/>
              <a:t>Gene content is 50-60% of other angiosperms, reflecting extreme reduction in morphological and physiological complexity</a:t>
            </a:r>
          </a:p>
          <a:p>
            <a:pPr marL="0" indent="0">
              <a:lnSpc>
                <a:spcPct val="120000"/>
              </a:lnSpc>
              <a:spcBef>
                <a:spcPts val="1688"/>
              </a:spcBef>
              <a:spcAft>
                <a:spcPts val="0"/>
              </a:spcAft>
              <a:buClr>
                <a:schemeClr val="dk1"/>
              </a:buClr>
              <a:buSzPts val="5904"/>
              <a:buNone/>
            </a:pPr>
            <a:r>
              <a:rPr lang="en-US" sz="1600" dirty="0"/>
              <a:t>Sterile polyploid interspecific hybrids are common, in part due to the loss of gene silencing and the triploid block</a:t>
            </a:r>
          </a:p>
          <a:p>
            <a:pPr marL="0" indent="0">
              <a:lnSpc>
                <a:spcPct val="120000"/>
              </a:lnSpc>
              <a:spcBef>
                <a:spcPts val="1688"/>
              </a:spcBef>
              <a:spcAft>
                <a:spcPts val="0"/>
              </a:spcAft>
              <a:buClr>
                <a:schemeClr val="dk1"/>
              </a:buClr>
              <a:buSzPts val="5904"/>
              <a:buNone/>
            </a:pPr>
            <a:r>
              <a:rPr lang="en-US" sz="1600" dirty="0"/>
              <a:t>Key developmental traits (</a:t>
            </a:r>
            <a:r>
              <a:rPr lang="en-US" sz="1600" dirty="0" err="1"/>
              <a:t>eg.</a:t>
            </a:r>
            <a:r>
              <a:rPr lang="en-US" sz="1600" dirty="0"/>
              <a:t> reduced roots and flowers) and physiological traits (</a:t>
            </a:r>
            <a:r>
              <a:rPr lang="en-US" sz="1600" dirty="0" err="1"/>
              <a:t>eg.</a:t>
            </a:r>
            <a:r>
              <a:rPr lang="en-US" sz="1600" dirty="0"/>
              <a:t> Stomatal opening in high CO2) are associated with evolutionary loss and divergence of regulatory genes</a:t>
            </a:r>
          </a:p>
          <a:p>
            <a:pPr marL="0" indent="0">
              <a:lnSpc>
                <a:spcPct val="120000"/>
              </a:lnSpc>
              <a:buClr>
                <a:schemeClr val="dk1"/>
              </a:buClr>
              <a:buSzPts val="5904"/>
              <a:buNone/>
            </a:pPr>
            <a:r>
              <a:rPr lang="en-US" sz="1600" dirty="0"/>
              <a:t>Genome-guided development of a synthetic biology  toolkit enables pathway engineering</a:t>
            </a:r>
          </a:p>
          <a:p>
            <a:pPr marL="0" indent="0">
              <a:lnSpc>
                <a:spcPct val="120000"/>
              </a:lnSpc>
              <a:spcBef>
                <a:spcPts val="1688"/>
              </a:spcBef>
              <a:spcAft>
                <a:spcPts val="0"/>
              </a:spcAft>
              <a:buClr>
                <a:schemeClr val="dk1"/>
              </a:buClr>
              <a:buSzPts val="5904"/>
              <a:buNone/>
            </a:pPr>
            <a:endParaRPr sz="1600" dirty="0"/>
          </a:p>
        </p:txBody>
      </p:sp>
      <p:sp>
        <p:nvSpPr>
          <p:cNvPr id="4" name="Google Shape;148;g117effcf008_0_0">
            <a:extLst>
              <a:ext uri="{FF2B5EF4-FFF2-40B4-BE49-F238E27FC236}">
                <a16:creationId xmlns:a16="http://schemas.microsoft.com/office/drawing/2014/main" id="{DDB1B71D-D9D7-0E4F-A530-8DDC8A9C2343}"/>
              </a:ext>
            </a:extLst>
          </p:cNvPr>
          <p:cNvSpPr/>
          <p:nvPr/>
        </p:nvSpPr>
        <p:spPr>
          <a:xfrm>
            <a:off x="975122" y="925336"/>
            <a:ext cx="6596743" cy="311625"/>
          </a:xfrm>
          <a:prstGeom prst="rect">
            <a:avLst/>
          </a:prstGeom>
          <a:noFill/>
          <a:ln>
            <a:noFill/>
          </a:ln>
        </p:spPr>
        <p:txBody>
          <a:bodyPr spcFirstLastPara="1" wrap="square" lIns="34284" tIns="17138" rIns="34284" bIns="17138" anchor="t" anchorCtr="0">
            <a:noAutofit/>
          </a:bodyPr>
          <a:lstStyle/>
          <a:p>
            <a:pPr algn="ctr">
              <a:spcBef>
                <a:spcPts val="0"/>
              </a:spcBef>
              <a:spcAft>
                <a:spcPts val="0"/>
              </a:spcAft>
              <a:buClr>
                <a:srgbClr val="004D80"/>
              </a:buClr>
              <a:buSzPts val="4800"/>
            </a:pPr>
            <a:r>
              <a:rPr lang="en-US" dirty="0">
                <a:solidFill>
                  <a:srgbClr val="004D80"/>
                </a:solidFill>
                <a:latin typeface="Helvetica Neue"/>
                <a:ea typeface="Helvetica Neue"/>
                <a:cs typeface="Helvetica Neue"/>
                <a:sym typeface="Helvetica Neue"/>
              </a:rPr>
              <a:t>Summary (Part II)</a:t>
            </a:r>
            <a:endParaRPr dirty="0"/>
          </a:p>
        </p:txBody>
      </p:sp>
    </p:spTree>
    <p:extLst>
      <p:ext uri="{BB962C8B-B14F-4D97-AF65-F5344CB8AC3E}">
        <p14:creationId xmlns:p14="http://schemas.microsoft.com/office/powerpoint/2010/main" val="1852584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miRNA</a:t>
            </a:r>
            <a:r>
              <a:rPr lang="en-US" sz="2800" dirty="0"/>
              <a:t> triggers secondary </a:t>
            </a:r>
            <a:r>
              <a:rPr lang="en-US" sz="2800" dirty="0" err="1"/>
              <a:t>siRNA</a:t>
            </a:r>
            <a:r>
              <a:rPr lang="en-US" sz="2800" dirty="0"/>
              <a:t> biogenesis in plants </a:t>
            </a:r>
          </a:p>
        </p:txBody>
      </p:sp>
      <p:pic>
        <p:nvPicPr>
          <p:cNvPr id="3" name="Picture 2" descr="Figure 2.pdf"/>
          <p:cNvPicPr>
            <a:picLocks noChangeAspect="1"/>
          </p:cNvPicPr>
          <p:nvPr/>
        </p:nvPicPr>
        <p:blipFill rotWithShape="1">
          <a:blip r:embed="rId2" cstate="screen">
            <a:extLst>
              <a:ext uri="{28A0092B-C50C-407E-A947-70E740481C1C}">
                <a14:useLocalDpi xmlns:a14="http://schemas.microsoft.com/office/drawing/2010/main"/>
              </a:ext>
            </a:extLst>
          </a:blip>
          <a:srcRect t="13667"/>
          <a:stretch/>
        </p:blipFill>
        <p:spPr>
          <a:xfrm>
            <a:off x="533400" y="1447801"/>
            <a:ext cx="8229600" cy="4968240"/>
          </a:xfrm>
          <a:prstGeom prst="rect">
            <a:avLst/>
          </a:prstGeom>
        </p:spPr>
      </p:pic>
      <p:sp>
        <p:nvSpPr>
          <p:cNvPr id="4" name="TextBox 3"/>
          <p:cNvSpPr txBox="1"/>
          <p:nvPr/>
        </p:nvSpPr>
        <p:spPr>
          <a:xfrm>
            <a:off x="5129966" y="6477000"/>
            <a:ext cx="3937834" cy="369332"/>
          </a:xfrm>
          <a:prstGeom prst="rect">
            <a:avLst/>
          </a:prstGeom>
          <a:noFill/>
        </p:spPr>
        <p:txBody>
          <a:bodyPr wrap="none" rtlCol="0">
            <a:spAutoFit/>
          </a:bodyPr>
          <a:lstStyle/>
          <a:p>
            <a:r>
              <a:rPr lang="en-US" dirty="0"/>
              <a:t>Borges and Martienssen, NRMCB, 2016</a:t>
            </a:r>
          </a:p>
        </p:txBody>
      </p:sp>
    </p:spTree>
    <p:extLst>
      <p:ext uri="{BB962C8B-B14F-4D97-AF65-F5344CB8AC3E}">
        <p14:creationId xmlns:p14="http://schemas.microsoft.com/office/powerpoint/2010/main" val="857851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3186" name="Picture 2" descr=" cshl.jpeg                                                      0000497DMacintosh HD                   B015EC5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750" y="-45477"/>
            <a:ext cx="9128250" cy="3670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187" name="Rectangle 3"/>
          <p:cNvSpPr>
            <a:spLocks noChangeArrowheads="1"/>
          </p:cNvSpPr>
          <p:nvPr/>
        </p:nvSpPr>
        <p:spPr bwMode="auto">
          <a:xfrm>
            <a:off x="1220391" y="3257550"/>
            <a:ext cx="2399110" cy="346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67865" tIns="33338" rIns="67865" bIns="33338">
            <a:spAutoFit/>
          </a:bodyPr>
          <a:lstStyle/>
          <a:p>
            <a:r>
              <a:rPr lang="en-US" sz="1500" dirty="0">
                <a:solidFill>
                  <a:srgbClr val="FFFF00"/>
                </a:solidFill>
                <a:latin typeface="Times New Roman" charset="0"/>
              </a:rPr>
              <a:t>Former lab members</a:t>
            </a:r>
            <a:r>
              <a:rPr lang="en-US" dirty="0">
                <a:solidFill>
                  <a:srgbClr val="FFFF00"/>
                </a:solidFill>
                <a:latin typeface="Times New Roman" charset="0"/>
              </a:rPr>
              <a:t>:</a:t>
            </a:r>
            <a:endParaRPr lang="en-US" sz="1200" dirty="0">
              <a:solidFill>
                <a:srgbClr val="FFFF00"/>
              </a:solidFill>
              <a:latin typeface="Times New Roman" charset="0"/>
            </a:endParaRPr>
          </a:p>
          <a:p>
            <a:endParaRPr lang="en-US" sz="1200" dirty="0">
              <a:solidFill>
                <a:srgbClr val="FFFF00"/>
              </a:solidFill>
              <a:latin typeface="Times New Roman" charset="0"/>
            </a:endParaRPr>
          </a:p>
          <a:p>
            <a:r>
              <a:rPr lang="en-US" sz="1200" dirty="0">
                <a:solidFill>
                  <a:srgbClr val="FFFF00"/>
                </a:solidFill>
                <a:latin typeface="Times New Roman" charset="0"/>
              </a:rPr>
              <a:t>Filipe Borges</a:t>
            </a:r>
          </a:p>
          <a:p>
            <a:r>
              <a:rPr lang="en-US" sz="1200" dirty="0">
                <a:solidFill>
                  <a:srgbClr val="FFFF00"/>
                </a:solidFill>
                <a:latin typeface="Times New Roman" charset="0"/>
              </a:rPr>
              <a:t>Rowan </a:t>
            </a:r>
            <a:r>
              <a:rPr lang="en-US" sz="1200" dirty="0" err="1">
                <a:solidFill>
                  <a:srgbClr val="FFFF00"/>
                </a:solidFill>
                <a:latin typeface="Times New Roman" charset="0"/>
              </a:rPr>
              <a:t>Herridge</a:t>
            </a:r>
            <a:endParaRPr lang="en-US" sz="1200" dirty="0">
              <a:solidFill>
                <a:srgbClr val="FFFF00"/>
              </a:solidFill>
              <a:latin typeface="Times New Roman" charset="0"/>
            </a:endParaRPr>
          </a:p>
          <a:p>
            <a:r>
              <a:rPr lang="en-US" sz="1200" dirty="0">
                <a:solidFill>
                  <a:srgbClr val="FFFF00"/>
                </a:solidFill>
                <a:latin typeface="Times New Roman" charset="0"/>
              </a:rPr>
              <a:t>Jean-Sebastien Parent</a:t>
            </a:r>
          </a:p>
          <a:p>
            <a:r>
              <a:rPr lang="en-US" sz="1200" dirty="0">
                <a:solidFill>
                  <a:srgbClr val="FFFF00"/>
                </a:solidFill>
                <a:latin typeface="Times New Roman" charset="0"/>
              </a:rPr>
              <a:t>Jakub Dolata</a:t>
            </a:r>
          </a:p>
          <a:p>
            <a:r>
              <a:rPr lang="en-US" sz="1200" dirty="0">
                <a:solidFill>
                  <a:srgbClr val="FFFF00"/>
                </a:solidFill>
                <a:latin typeface="Times New Roman" charset="0"/>
              </a:rPr>
              <a:t>Atsushi Shimada</a:t>
            </a:r>
          </a:p>
          <a:p>
            <a:endParaRPr lang="en-US" sz="1200" dirty="0">
              <a:solidFill>
                <a:srgbClr val="FFFF00"/>
              </a:solidFill>
              <a:latin typeface="Times New Roman" charset="0"/>
            </a:endParaRPr>
          </a:p>
          <a:p>
            <a:endParaRPr lang="en-US" sz="1200" dirty="0">
              <a:solidFill>
                <a:srgbClr val="FFFF00"/>
              </a:solidFill>
              <a:latin typeface="Times New Roman" charset="0"/>
            </a:endParaRPr>
          </a:p>
          <a:p>
            <a:endParaRPr lang="en-US" sz="1200" dirty="0">
              <a:solidFill>
                <a:srgbClr val="FFFF00"/>
              </a:solidFill>
              <a:latin typeface="Times New Roman" charset="0"/>
            </a:endParaRPr>
          </a:p>
          <a:p>
            <a:r>
              <a:rPr lang="en-US" sz="1200" dirty="0">
                <a:solidFill>
                  <a:srgbClr val="FFFF00"/>
                </a:solidFill>
                <a:latin typeface="Times New Roman" charset="0"/>
              </a:rPr>
              <a:t> </a:t>
            </a:r>
          </a:p>
          <a:p>
            <a:endParaRPr lang="en-US" sz="1200" dirty="0">
              <a:solidFill>
                <a:srgbClr val="FFFF00"/>
              </a:solidFill>
              <a:latin typeface="Times New Roman" charset="0"/>
            </a:endParaRPr>
          </a:p>
          <a:p>
            <a:endParaRPr lang="en-US" sz="1200" dirty="0">
              <a:solidFill>
                <a:srgbClr val="FFFF00"/>
              </a:solidFill>
              <a:latin typeface="Times New Roman" charset="0"/>
            </a:endParaRPr>
          </a:p>
          <a:p>
            <a:endParaRPr lang="en-US" sz="1200" dirty="0">
              <a:solidFill>
                <a:srgbClr val="FFFF00"/>
              </a:solidFill>
              <a:latin typeface="Times New Roman" charset="0"/>
            </a:endParaRPr>
          </a:p>
          <a:p>
            <a:endParaRPr lang="en-US" sz="1200" dirty="0">
              <a:solidFill>
                <a:srgbClr val="FFFF00"/>
              </a:solidFill>
              <a:latin typeface="Times New Roman" charset="0"/>
            </a:endParaRPr>
          </a:p>
          <a:p>
            <a:endParaRPr lang="en-US" sz="1200" dirty="0">
              <a:solidFill>
                <a:srgbClr val="FFFF00"/>
              </a:solidFill>
              <a:latin typeface="Times New Roman" charset="0"/>
            </a:endParaRPr>
          </a:p>
          <a:p>
            <a:endParaRPr lang="en-US" sz="1200" dirty="0">
              <a:solidFill>
                <a:srgbClr val="FFFF00"/>
              </a:solidFill>
              <a:latin typeface="Times New Roman" charset="0"/>
            </a:endParaRPr>
          </a:p>
          <a:p>
            <a:endParaRPr lang="en-US" sz="1050" dirty="0">
              <a:solidFill>
                <a:srgbClr val="FFFF00"/>
              </a:solidFill>
              <a:latin typeface="Times New Roman" charset="0"/>
            </a:endParaRPr>
          </a:p>
        </p:txBody>
      </p:sp>
      <p:sp>
        <p:nvSpPr>
          <p:cNvPr id="93188" name="Rectangle 4"/>
          <p:cNvSpPr>
            <a:spLocks noChangeArrowheads="1"/>
          </p:cNvSpPr>
          <p:nvPr/>
        </p:nvSpPr>
        <p:spPr bwMode="auto">
          <a:xfrm>
            <a:off x="5787737" y="3319898"/>
            <a:ext cx="2000250" cy="18216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67865" tIns="33338" rIns="67865" bIns="33338">
            <a:spAutoFit/>
          </a:bodyPr>
          <a:lstStyle/>
          <a:p>
            <a:r>
              <a:rPr lang="en-US" dirty="0">
                <a:solidFill>
                  <a:srgbClr val="FFFF00"/>
                </a:solidFill>
                <a:latin typeface="Times New Roman" charset="0"/>
              </a:rPr>
              <a:t>Collaborators</a:t>
            </a:r>
            <a:endParaRPr lang="en-US" sz="1200" dirty="0">
              <a:solidFill>
                <a:srgbClr val="FFFF00"/>
              </a:solidFill>
              <a:latin typeface="Times New Roman" charset="0"/>
            </a:endParaRPr>
          </a:p>
          <a:p>
            <a:endParaRPr lang="en-US" sz="1200" dirty="0">
              <a:solidFill>
                <a:srgbClr val="FFFF00"/>
              </a:solidFill>
            </a:endParaRPr>
          </a:p>
          <a:p>
            <a:r>
              <a:rPr lang="en-US" sz="1200" dirty="0">
                <a:solidFill>
                  <a:srgbClr val="FFFF00"/>
                </a:solidFill>
              </a:rPr>
              <a:t>Dick McCombie</a:t>
            </a:r>
          </a:p>
          <a:p>
            <a:r>
              <a:rPr lang="en-US" sz="1200" dirty="0">
                <a:solidFill>
                  <a:srgbClr val="FFFF00"/>
                </a:solidFill>
              </a:rPr>
              <a:t>Jerry   </a:t>
            </a:r>
            <a:r>
              <a:rPr lang="en-US" sz="1200" dirty="0" err="1">
                <a:solidFill>
                  <a:srgbClr val="FFFF00"/>
                </a:solidFill>
              </a:rPr>
              <a:t>Kermicle</a:t>
            </a:r>
            <a:endParaRPr lang="en-US" sz="1200" dirty="0">
              <a:solidFill>
                <a:srgbClr val="FFFF00"/>
              </a:solidFill>
            </a:endParaRPr>
          </a:p>
          <a:p>
            <a:r>
              <a:rPr lang="en-US" sz="1200" dirty="0">
                <a:solidFill>
                  <a:srgbClr val="FFFF00"/>
                </a:solidFill>
              </a:rPr>
              <a:t>Daniel </a:t>
            </a:r>
            <a:r>
              <a:rPr lang="en-US" sz="1200" dirty="0" err="1">
                <a:solidFill>
                  <a:srgbClr val="FFFF00"/>
                </a:solidFill>
              </a:rPr>
              <a:t>Grimanelli</a:t>
            </a:r>
            <a:endParaRPr lang="en-US" sz="1200" dirty="0">
              <a:solidFill>
                <a:srgbClr val="FFFF00"/>
              </a:solidFill>
            </a:endParaRPr>
          </a:p>
          <a:p>
            <a:r>
              <a:rPr lang="en-US" sz="1200" dirty="0">
                <a:solidFill>
                  <a:srgbClr val="FFFF00"/>
                </a:solidFill>
              </a:rPr>
              <a:t>Claudia Köhler</a:t>
            </a:r>
          </a:p>
          <a:p>
            <a:r>
              <a:rPr lang="en-US" sz="1200" dirty="0">
                <a:solidFill>
                  <a:srgbClr val="FFFF00"/>
                </a:solidFill>
              </a:rPr>
              <a:t>Blake Meyers</a:t>
            </a:r>
          </a:p>
          <a:p>
            <a:r>
              <a:rPr lang="en-US" sz="1200" dirty="0" err="1">
                <a:solidFill>
                  <a:srgbClr val="FFFF00"/>
                </a:solidFill>
                <a:latin typeface="Times New Roman" charset="0"/>
              </a:rPr>
              <a:t>Leemor</a:t>
            </a:r>
            <a:r>
              <a:rPr lang="en-US" sz="1200" dirty="0">
                <a:solidFill>
                  <a:srgbClr val="FFFF00"/>
                </a:solidFill>
                <a:latin typeface="Times New Roman" charset="0"/>
              </a:rPr>
              <a:t> Joshua-Tor</a:t>
            </a:r>
          </a:p>
          <a:p>
            <a:endParaRPr lang="en-US" sz="1200" dirty="0">
              <a:solidFill>
                <a:srgbClr val="FFFF00"/>
              </a:solidFill>
            </a:endParaRPr>
          </a:p>
        </p:txBody>
      </p:sp>
      <p:sp>
        <p:nvSpPr>
          <p:cNvPr id="93189" name="Rectangle 5"/>
          <p:cNvSpPr>
            <a:spLocks noChangeArrowheads="1"/>
          </p:cNvSpPr>
          <p:nvPr/>
        </p:nvSpPr>
        <p:spPr bwMode="auto">
          <a:xfrm>
            <a:off x="3028950" y="3268985"/>
            <a:ext cx="2171700" cy="2837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67865" tIns="33338" rIns="67865" bIns="33338">
            <a:spAutoFit/>
          </a:bodyPr>
          <a:lstStyle/>
          <a:p>
            <a:r>
              <a:rPr lang="en-US" sz="1200" dirty="0">
                <a:solidFill>
                  <a:srgbClr val="FFFF00"/>
                </a:solidFill>
              </a:rPr>
              <a:t>Current Lab members</a:t>
            </a:r>
          </a:p>
          <a:p>
            <a:endParaRPr lang="en-US" sz="1200" dirty="0">
              <a:solidFill>
                <a:srgbClr val="FFFF00"/>
              </a:solidFill>
              <a:latin typeface="Times New Roman" charset="0"/>
            </a:endParaRPr>
          </a:p>
          <a:p>
            <a:r>
              <a:rPr lang="en-US" sz="1200" dirty="0" err="1">
                <a:solidFill>
                  <a:srgbClr val="FFFF00"/>
                </a:solidFill>
              </a:rPr>
              <a:t>Cris</a:t>
            </a:r>
            <a:r>
              <a:rPr lang="en-US" sz="1200" dirty="0">
                <a:solidFill>
                  <a:srgbClr val="FFFF00"/>
                </a:solidFill>
              </a:rPr>
              <a:t> </a:t>
            </a:r>
            <a:r>
              <a:rPr lang="en-US" sz="1200" dirty="0" err="1">
                <a:solidFill>
                  <a:srgbClr val="FFFF00"/>
                </a:solidFill>
              </a:rPr>
              <a:t>deSantis</a:t>
            </a:r>
            <a:r>
              <a:rPr lang="en-US" sz="1200" dirty="0">
                <a:solidFill>
                  <a:srgbClr val="FFFF00"/>
                </a:solidFill>
              </a:rPr>
              <a:t> Alves</a:t>
            </a:r>
          </a:p>
          <a:p>
            <a:r>
              <a:rPr lang="en-US" sz="1200" dirty="0" err="1">
                <a:solidFill>
                  <a:srgbClr val="FFFF00"/>
                </a:solidFill>
                <a:latin typeface="Times New Roman" charset="0"/>
              </a:rPr>
              <a:t>Seung</a:t>
            </a:r>
            <a:r>
              <a:rPr lang="en-US" sz="1200" dirty="0">
                <a:solidFill>
                  <a:srgbClr val="FFFF00"/>
                </a:solidFill>
                <a:latin typeface="Times New Roman" charset="0"/>
              </a:rPr>
              <a:t>-Cho Lee</a:t>
            </a:r>
          </a:p>
          <a:p>
            <a:r>
              <a:rPr lang="en-US" sz="1200" dirty="0">
                <a:solidFill>
                  <a:srgbClr val="FFFF00"/>
                </a:solidFill>
                <a:latin typeface="Times New Roman" charset="0"/>
              </a:rPr>
              <a:t>Florencia </a:t>
            </a:r>
            <a:r>
              <a:rPr lang="en-US" sz="1200" dirty="0" err="1">
                <a:solidFill>
                  <a:srgbClr val="FFFF00"/>
                </a:solidFill>
                <a:latin typeface="Times New Roman" charset="0"/>
              </a:rPr>
              <a:t>Campatella</a:t>
            </a:r>
            <a:endParaRPr lang="en-US" sz="1200" dirty="0">
              <a:solidFill>
                <a:srgbClr val="FFFF00"/>
              </a:solidFill>
              <a:latin typeface="Times New Roman" charset="0"/>
            </a:endParaRPr>
          </a:p>
          <a:p>
            <a:r>
              <a:rPr lang="en-US" sz="1200" dirty="0">
                <a:solidFill>
                  <a:srgbClr val="FFFF00"/>
                </a:solidFill>
                <a:latin typeface="Times New Roman" charset="0"/>
              </a:rPr>
              <a:t>Jon Cahn</a:t>
            </a:r>
          </a:p>
          <a:p>
            <a:r>
              <a:rPr lang="en-US" sz="1200" dirty="0">
                <a:solidFill>
                  <a:srgbClr val="FFFF00"/>
                </a:solidFill>
                <a:latin typeface="Times New Roman" charset="0"/>
              </a:rPr>
              <a:t>Ben Berube</a:t>
            </a:r>
          </a:p>
          <a:p>
            <a:r>
              <a:rPr lang="en-US" sz="1200" dirty="0">
                <a:solidFill>
                  <a:srgbClr val="FFFF00"/>
                </a:solidFill>
                <a:latin typeface="Times New Roman" charset="0"/>
              </a:rPr>
              <a:t>Evan Ernst</a:t>
            </a:r>
          </a:p>
          <a:p>
            <a:r>
              <a:rPr lang="en-US" sz="1200" dirty="0">
                <a:solidFill>
                  <a:srgbClr val="FFFF00"/>
                </a:solidFill>
                <a:latin typeface="Times New Roman" charset="0"/>
              </a:rPr>
              <a:t>Cristian Mateo Elizalde</a:t>
            </a:r>
          </a:p>
          <a:p>
            <a:r>
              <a:rPr lang="en-US" sz="1200" dirty="0">
                <a:solidFill>
                  <a:srgbClr val="FFFF00"/>
                </a:solidFill>
                <a:latin typeface="Times New Roman" charset="0"/>
              </a:rPr>
              <a:t>Joe </a:t>
            </a:r>
            <a:r>
              <a:rPr lang="en-US" sz="1200" dirty="0" err="1">
                <a:solidFill>
                  <a:srgbClr val="FFFF00"/>
                </a:solidFill>
                <a:latin typeface="Times New Roman" charset="0"/>
              </a:rPr>
              <a:t>Simorowski</a:t>
            </a:r>
            <a:endParaRPr lang="en-US" sz="1200" dirty="0">
              <a:solidFill>
                <a:srgbClr val="FFFF00"/>
              </a:solidFill>
              <a:latin typeface="Times New Roman" charset="0"/>
            </a:endParaRPr>
          </a:p>
          <a:p>
            <a:r>
              <a:rPr lang="en-US" sz="1200" dirty="0">
                <a:solidFill>
                  <a:srgbClr val="FFFF00"/>
                </a:solidFill>
                <a:latin typeface="Times New Roman" charset="0"/>
              </a:rPr>
              <a:t>Uma </a:t>
            </a:r>
            <a:r>
              <a:rPr lang="en-US" sz="1200" dirty="0" err="1">
                <a:solidFill>
                  <a:srgbClr val="FFFF00"/>
                </a:solidFill>
                <a:latin typeface="Times New Roman" charset="0"/>
              </a:rPr>
              <a:t>Ramu</a:t>
            </a:r>
            <a:endParaRPr lang="en-US" sz="1200" dirty="0">
              <a:solidFill>
                <a:srgbClr val="FFFF00"/>
              </a:solidFill>
              <a:latin typeface="Times New Roman" charset="0"/>
            </a:endParaRPr>
          </a:p>
          <a:p>
            <a:r>
              <a:rPr lang="en-US" sz="1200" dirty="0">
                <a:solidFill>
                  <a:srgbClr val="FFFF00"/>
                </a:solidFill>
                <a:latin typeface="Times New Roman" charset="0"/>
              </a:rPr>
              <a:t>Mike </a:t>
            </a:r>
            <a:r>
              <a:rPr lang="en-US" sz="1200" dirty="0" err="1">
                <a:solidFill>
                  <a:srgbClr val="FFFF00"/>
                </a:solidFill>
                <a:latin typeface="Times New Roman" charset="0"/>
              </a:rPr>
              <a:t>Regulski</a:t>
            </a:r>
            <a:endParaRPr lang="en-US" sz="1200" dirty="0">
              <a:solidFill>
                <a:srgbClr val="FFFF00"/>
              </a:solidFill>
              <a:latin typeface="Times New Roman" charset="0"/>
            </a:endParaRPr>
          </a:p>
          <a:p>
            <a:r>
              <a:rPr lang="en-US" sz="1200" dirty="0">
                <a:solidFill>
                  <a:srgbClr val="FFFF00"/>
                </a:solidFill>
                <a:latin typeface="Times New Roman" charset="0"/>
              </a:rPr>
              <a:t>Liam </a:t>
            </a:r>
            <a:r>
              <a:rPr lang="en-US" sz="1200" dirty="0" err="1">
                <a:solidFill>
                  <a:srgbClr val="FFFF00"/>
                </a:solidFill>
                <a:latin typeface="Times New Roman" charset="0"/>
              </a:rPr>
              <a:t>Spielmann</a:t>
            </a:r>
            <a:endParaRPr lang="en-US" sz="1200" dirty="0">
              <a:solidFill>
                <a:srgbClr val="FFFF00"/>
              </a:solidFill>
              <a:latin typeface="Times New Roman" charset="0"/>
            </a:endParaRPr>
          </a:p>
          <a:p>
            <a:endParaRPr lang="en-US" sz="1200" dirty="0">
              <a:solidFill>
                <a:srgbClr val="FFFF00"/>
              </a:solidFill>
              <a:latin typeface="Times New Roman" charset="0"/>
            </a:endParaRPr>
          </a:p>
          <a:p>
            <a:endParaRPr lang="en-US" sz="1200" dirty="0">
              <a:solidFill>
                <a:srgbClr val="FFFF00"/>
              </a:solidFill>
              <a:latin typeface="Times New Roman" charset="0"/>
            </a:endParaRPr>
          </a:p>
        </p:txBody>
      </p:sp>
      <p:sp>
        <p:nvSpPr>
          <p:cNvPr id="93190" name="Text Box 6"/>
          <p:cNvSpPr txBox="1">
            <a:spLocks noChangeArrowheads="1"/>
          </p:cNvSpPr>
          <p:nvPr/>
        </p:nvSpPr>
        <p:spPr bwMode="auto">
          <a:xfrm>
            <a:off x="4469824" y="3711999"/>
            <a:ext cx="121860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200" dirty="0">
                <a:solidFill>
                  <a:srgbClr val="FFFF00"/>
                </a:solidFill>
                <a:latin typeface="Times New Roman" charset="0"/>
              </a:rPr>
              <a:t>Benjamin Roche</a:t>
            </a:r>
          </a:p>
          <a:p>
            <a:r>
              <a:rPr lang="en-US" sz="1200" dirty="0">
                <a:solidFill>
                  <a:srgbClr val="FFFF00"/>
                </a:solidFill>
                <a:latin typeface="Times New Roman" charset="0"/>
              </a:rPr>
              <a:t>Hyun-</a:t>
            </a:r>
            <a:r>
              <a:rPr lang="en-US" sz="1200" dirty="0" err="1">
                <a:solidFill>
                  <a:srgbClr val="FFFF00"/>
                </a:solidFill>
                <a:latin typeface="Times New Roman" charset="0"/>
              </a:rPr>
              <a:t>Soo</a:t>
            </a:r>
            <a:r>
              <a:rPr lang="en-US" sz="1200" dirty="0">
                <a:solidFill>
                  <a:srgbClr val="FFFF00"/>
                </a:solidFill>
                <a:latin typeface="Times New Roman" charset="0"/>
              </a:rPr>
              <a:t> Kim</a:t>
            </a:r>
          </a:p>
          <a:p>
            <a:r>
              <a:rPr lang="en-US" sz="1200" dirty="0">
                <a:solidFill>
                  <a:srgbClr val="FFFF00"/>
                </a:solidFill>
              </a:rPr>
              <a:t>Teri Cheng</a:t>
            </a:r>
          </a:p>
          <a:p>
            <a:r>
              <a:rPr lang="en-US" sz="1200" dirty="0">
                <a:solidFill>
                  <a:srgbClr val="FFFF00"/>
                </a:solidFill>
              </a:rPr>
              <a:t>Josh Steinberg</a:t>
            </a:r>
          </a:p>
        </p:txBody>
      </p:sp>
    </p:spTree>
    <p:extLst>
      <p:ext uri="{BB962C8B-B14F-4D97-AF65-F5344CB8AC3E}">
        <p14:creationId xmlns:p14="http://schemas.microsoft.com/office/powerpoint/2010/main" val="32865887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4DCF4-08FD-1C41-9995-885EC5EED0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17"/>
            <a:ext cx="9144000" cy="6855765"/>
          </a:xfrm>
          <a:prstGeom prst="rect">
            <a:avLst/>
          </a:prstGeom>
        </p:spPr>
      </p:pic>
      <p:sp>
        <p:nvSpPr>
          <p:cNvPr id="16" name="Rectangle 15"/>
          <p:cNvSpPr/>
          <p:nvPr/>
        </p:nvSpPr>
        <p:spPr>
          <a:xfrm>
            <a:off x="0" y="2483198"/>
            <a:ext cx="9144000" cy="4652396"/>
          </a:xfrm>
          <a:prstGeom prst="rect">
            <a:avLst/>
          </a:prstGeom>
          <a:gradFill flip="none" rotWithShape="1">
            <a:gsLst>
              <a:gs pos="0">
                <a:schemeClr val="bg1"/>
              </a:gs>
              <a:gs pos="53000">
                <a:schemeClr val="bg1">
                  <a:alpha val="38000"/>
                </a:schemeClr>
              </a:gs>
              <a:gs pos="100000">
                <a:schemeClr val="bg1">
                  <a:alpha val="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pitchFamily="2" charset="0"/>
            </a:endParaRPr>
          </a:p>
        </p:txBody>
      </p:sp>
      <p:sp>
        <p:nvSpPr>
          <p:cNvPr id="5" name="Vertical Title 4"/>
          <p:cNvSpPr>
            <a:spLocks noGrp="1"/>
          </p:cNvSpPr>
          <p:nvPr>
            <p:ph type="title"/>
          </p:nvPr>
        </p:nvSpPr>
        <p:spPr>
          <a:xfrm>
            <a:off x="2245995" y="83967"/>
            <a:ext cx="4652010" cy="581442"/>
          </a:xfrm>
        </p:spPr>
        <p:txBody>
          <a:bodyPr>
            <a:normAutofit fontScale="90000"/>
          </a:bodyPr>
          <a:lstStyle/>
          <a:p>
            <a:r>
              <a:rPr lang="en-US" sz="3600" b="1" dirty="0">
                <a:solidFill>
                  <a:schemeClr val="tx1">
                    <a:lumMod val="85000"/>
                    <a:lumOff val="15000"/>
                  </a:schemeClr>
                </a:solidFill>
                <a:latin typeface="Helvetica" pitchFamily="2" charset="0"/>
                <a:ea typeface="Helvetica" charset="0"/>
                <a:cs typeface="Helvetica" charset="0"/>
              </a:rPr>
              <a:t>Acknowledgements</a:t>
            </a:r>
          </a:p>
        </p:txBody>
      </p:sp>
      <p:sp>
        <p:nvSpPr>
          <p:cNvPr id="12" name="Content Placeholder 11"/>
          <p:cNvSpPr>
            <a:spLocks noGrp="1"/>
          </p:cNvSpPr>
          <p:nvPr>
            <p:ph sz="quarter" idx="1"/>
          </p:nvPr>
        </p:nvSpPr>
        <p:spPr>
          <a:xfrm>
            <a:off x="193822" y="4632589"/>
            <a:ext cx="2320826" cy="2055917"/>
          </a:xfrm>
        </p:spPr>
        <p:txBody>
          <a:bodyPr>
            <a:normAutofit lnSpcReduction="10000"/>
          </a:bodyPr>
          <a:lstStyle/>
          <a:p>
            <a:pPr marL="0" indent="0">
              <a:buNone/>
            </a:pPr>
            <a:r>
              <a:rPr lang="en-US" sz="1800" b="1" dirty="0">
                <a:solidFill>
                  <a:schemeClr val="tx1">
                    <a:lumMod val="85000"/>
                    <a:lumOff val="15000"/>
                  </a:schemeClr>
                </a:solidFill>
                <a:latin typeface="Helvetica" pitchFamily="2" charset="0"/>
                <a:ea typeface="Helvetica" charset="0"/>
                <a:cs typeface="Helvetica" charset="0"/>
              </a:rPr>
              <a:t>Martienssen Lab</a:t>
            </a:r>
          </a:p>
          <a:p>
            <a:pPr marL="0" indent="0">
              <a:buNone/>
            </a:pPr>
            <a:r>
              <a:rPr lang="en-US" sz="1600" b="1" dirty="0">
                <a:solidFill>
                  <a:schemeClr val="tx1">
                    <a:lumMod val="85000"/>
                    <a:lumOff val="15000"/>
                  </a:schemeClr>
                </a:solidFill>
                <a:latin typeface="Helvetica" pitchFamily="2" charset="0"/>
                <a:ea typeface="Helvetica" charset="0"/>
                <a:cs typeface="Helvetica" charset="0"/>
              </a:rPr>
              <a:t>Rob Martienssen</a:t>
            </a:r>
          </a:p>
          <a:p>
            <a:pPr marL="0" indent="0">
              <a:buNone/>
            </a:pPr>
            <a:r>
              <a:rPr lang="en-US" sz="1600" b="1" dirty="0">
                <a:solidFill>
                  <a:schemeClr val="tx1">
                    <a:lumMod val="85000"/>
                    <a:lumOff val="15000"/>
                  </a:schemeClr>
                </a:solidFill>
                <a:latin typeface="Helvetica" pitchFamily="2" charset="0"/>
                <a:ea typeface="Helvetica" charset="0"/>
                <a:cs typeface="Helvetica" charset="0"/>
              </a:rPr>
              <a:t>Will Dahl</a:t>
            </a:r>
          </a:p>
          <a:p>
            <a:pPr marL="0" indent="0">
              <a:buNone/>
            </a:pPr>
            <a:r>
              <a:rPr lang="en-US" sz="1600" b="1" dirty="0" err="1">
                <a:solidFill>
                  <a:schemeClr val="tx1">
                    <a:lumMod val="85000"/>
                    <a:lumOff val="15000"/>
                  </a:schemeClr>
                </a:solidFill>
                <a:latin typeface="Helvetica" pitchFamily="2" charset="0"/>
                <a:ea typeface="Helvetica" charset="0"/>
                <a:cs typeface="Helvetica" charset="0"/>
              </a:rPr>
              <a:t>Ramu</a:t>
            </a:r>
            <a:r>
              <a:rPr lang="en-US" sz="1600" b="1" dirty="0">
                <a:solidFill>
                  <a:schemeClr val="tx1">
                    <a:lumMod val="85000"/>
                    <a:lumOff val="15000"/>
                  </a:schemeClr>
                </a:solidFill>
                <a:latin typeface="Helvetica" pitchFamily="2" charset="0"/>
                <a:ea typeface="Helvetica" charset="0"/>
                <a:cs typeface="Helvetica" charset="0"/>
              </a:rPr>
              <a:t> </a:t>
            </a:r>
            <a:r>
              <a:rPr lang="en-US" sz="1600" b="1" dirty="0" err="1">
                <a:solidFill>
                  <a:schemeClr val="tx1">
                    <a:lumMod val="85000"/>
                    <a:lumOff val="15000"/>
                  </a:schemeClr>
                </a:solidFill>
                <a:latin typeface="Helvetica" pitchFamily="2" charset="0"/>
                <a:ea typeface="Helvetica" charset="0"/>
                <a:cs typeface="Helvetica" charset="0"/>
              </a:rPr>
              <a:t>Umamaheswari</a:t>
            </a:r>
            <a:endParaRPr lang="en-US" sz="1600" b="1" dirty="0">
              <a:solidFill>
                <a:schemeClr val="tx1">
                  <a:lumMod val="85000"/>
                  <a:lumOff val="15000"/>
                </a:schemeClr>
              </a:solidFill>
              <a:latin typeface="Helvetica" pitchFamily="2" charset="0"/>
              <a:ea typeface="Helvetica" charset="0"/>
              <a:cs typeface="Helvetica" charset="0"/>
            </a:endParaRPr>
          </a:p>
          <a:p>
            <a:pPr marL="0" indent="0">
              <a:buNone/>
            </a:pPr>
            <a:r>
              <a:rPr lang="en-US" sz="1600" b="1" dirty="0">
                <a:solidFill>
                  <a:schemeClr val="tx1">
                    <a:lumMod val="85000"/>
                    <a:lumOff val="15000"/>
                  </a:schemeClr>
                </a:solidFill>
                <a:latin typeface="Helvetica" pitchFamily="2" charset="0"/>
                <a:ea typeface="Helvetica" charset="0"/>
                <a:cs typeface="Helvetica" charset="0"/>
              </a:rPr>
              <a:t>Joe </a:t>
            </a:r>
            <a:r>
              <a:rPr lang="en-US" sz="1600" b="1" dirty="0" err="1">
                <a:solidFill>
                  <a:schemeClr val="tx1">
                    <a:lumMod val="85000"/>
                    <a:lumOff val="15000"/>
                  </a:schemeClr>
                </a:solidFill>
                <a:latin typeface="Helvetica" pitchFamily="2" charset="0"/>
                <a:ea typeface="Helvetica" charset="0"/>
                <a:cs typeface="Helvetica" charset="0"/>
              </a:rPr>
              <a:t>Simorowski</a:t>
            </a:r>
            <a:endParaRPr lang="en-US" sz="1600" b="1" dirty="0">
              <a:solidFill>
                <a:schemeClr val="tx1">
                  <a:lumMod val="85000"/>
                  <a:lumOff val="15000"/>
                </a:schemeClr>
              </a:solidFill>
              <a:latin typeface="Helvetica" pitchFamily="2" charset="0"/>
              <a:ea typeface="Helvetica" charset="0"/>
              <a:cs typeface="Helvetica" charset="0"/>
            </a:endParaRPr>
          </a:p>
          <a:p>
            <a:pPr marL="0" indent="0">
              <a:buNone/>
            </a:pPr>
            <a:r>
              <a:rPr lang="en-US" sz="1600" b="1" dirty="0">
                <a:solidFill>
                  <a:schemeClr val="tx1">
                    <a:lumMod val="85000"/>
                    <a:lumOff val="15000"/>
                  </a:schemeClr>
                </a:solidFill>
                <a:latin typeface="Helvetica" pitchFamily="2" charset="0"/>
                <a:ea typeface="Helvetica" charset="0"/>
                <a:cs typeface="Helvetica" charset="0"/>
              </a:rPr>
              <a:t>Seung Cho Lee</a:t>
            </a:r>
          </a:p>
          <a:p>
            <a:pPr marL="0" indent="0">
              <a:buNone/>
            </a:pPr>
            <a:r>
              <a:rPr lang="en-US" sz="1600" b="1" dirty="0">
                <a:solidFill>
                  <a:schemeClr val="tx1">
                    <a:lumMod val="85000"/>
                    <a:lumOff val="15000"/>
                  </a:schemeClr>
                </a:solidFill>
                <a:latin typeface="Helvetica" pitchFamily="2" charset="0"/>
                <a:ea typeface="Helvetica" charset="0"/>
                <a:cs typeface="Helvetica" charset="0"/>
              </a:rPr>
              <a:t>Michael </a:t>
            </a:r>
            <a:r>
              <a:rPr lang="en-US" sz="1600" b="1" dirty="0" err="1">
                <a:solidFill>
                  <a:schemeClr val="tx1">
                    <a:lumMod val="85000"/>
                    <a:lumOff val="15000"/>
                  </a:schemeClr>
                </a:solidFill>
                <a:latin typeface="Helvetica" pitchFamily="2" charset="0"/>
                <a:ea typeface="Helvetica" charset="0"/>
                <a:cs typeface="Helvetica" charset="0"/>
              </a:rPr>
              <a:t>Regulski</a:t>
            </a:r>
            <a:endParaRPr lang="en-US" sz="1600" b="1" dirty="0">
              <a:solidFill>
                <a:schemeClr val="tx1">
                  <a:lumMod val="85000"/>
                  <a:lumOff val="15000"/>
                </a:schemeClr>
              </a:solidFill>
              <a:latin typeface="Helvetica" pitchFamily="2" charset="0"/>
              <a:ea typeface="Helvetica" charset="0"/>
              <a:cs typeface="Helvetica" charset="0"/>
            </a:endParaRPr>
          </a:p>
          <a:p>
            <a:pPr marL="0" indent="0">
              <a:buNone/>
            </a:pPr>
            <a:endParaRPr lang="en-US" sz="1600" b="1" dirty="0">
              <a:solidFill>
                <a:schemeClr val="tx1">
                  <a:lumMod val="85000"/>
                  <a:lumOff val="15000"/>
                </a:schemeClr>
              </a:solidFill>
              <a:latin typeface="Helvetica" pitchFamily="2" charset="0"/>
              <a:ea typeface="Helvetica" charset="0"/>
              <a:cs typeface="Helvetica" charset="0"/>
            </a:endParaRPr>
          </a:p>
        </p:txBody>
      </p:sp>
      <p:pic>
        <p:nvPicPr>
          <p:cNvPr id="13" name="Picture 12" descr="cshl_logo_alternate-rgb_125px.png"/>
          <p:cNvPicPr>
            <a:picLocks noChangeAspect="1"/>
          </p:cNvPicPr>
          <p:nvPr/>
        </p:nvPicPr>
        <p:blipFill>
          <a:blip r:embed="rId3"/>
          <a:stretch>
            <a:fillRect/>
          </a:stretch>
        </p:blipFill>
        <p:spPr>
          <a:xfrm>
            <a:off x="260605" y="3693949"/>
            <a:ext cx="1673591" cy="798469"/>
          </a:xfrm>
          <a:prstGeom prst="rect">
            <a:avLst/>
          </a:prstGeom>
        </p:spPr>
      </p:pic>
      <p:sp>
        <p:nvSpPr>
          <p:cNvPr id="9" name="Content Placeholder 11"/>
          <p:cNvSpPr>
            <a:spLocks noGrp="1"/>
          </p:cNvSpPr>
          <p:nvPr>
            <p:ph sz="quarter" idx="1"/>
          </p:nvPr>
        </p:nvSpPr>
        <p:spPr>
          <a:xfrm>
            <a:off x="2443863" y="4829512"/>
            <a:ext cx="2474595" cy="2055916"/>
          </a:xfrm>
        </p:spPr>
        <p:txBody>
          <a:bodyPr>
            <a:normAutofit/>
          </a:bodyPr>
          <a:lstStyle/>
          <a:p>
            <a:pPr marL="0" indent="0">
              <a:buNone/>
            </a:pPr>
            <a:endParaRPr lang="en-US" sz="1600" b="1" dirty="0">
              <a:solidFill>
                <a:schemeClr val="tx1">
                  <a:lumMod val="85000"/>
                  <a:lumOff val="15000"/>
                </a:schemeClr>
              </a:solidFill>
              <a:latin typeface="Helvetica" charset="0"/>
              <a:ea typeface="Helvetica" charset="0"/>
              <a:cs typeface="Helvetica" charset="0"/>
            </a:endParaRPr>
          </a:p>
          <a:p>
            <a:pPr marL="0" indent="0">
              <a:buNone/>
            </a:pPr>
            <a:endParaRPr lang="en-US" sz="1600" b="1" dirty="0">
              <a:solidFill>
                <a:schemeClr val="tx1">
                  <a:lumMod val="85000"/>
                  <a:lumOff val="15000"/>
                </a:schemeClr>
              </a:solidFill>
              <a:latin typeface="Helvetica" charset="0"/>
              <a:ea typeface="Helvetica" charset="0"/>
              <a:cs typeface="Helvetica" charset="0"/>
            </a:endParaRPr>
          </a:p>
        </p:txBody>
      </p:sp>
      <p:sp>
        <p:nvSpPr>
          <p:cNvPr id="14" name="Content Placeholder 11"/>
          <p:cNvSpPr>
            <a:spLocks noGrp="1"/>
          </p:cNvSpPr>
          <p:nvPr>
            <p:ph sz="quarter" idx="1"/>
          </p:nvPr>
        </p:nvSpPr>
        <p:spPr>
          <a:xfrm>
            <a:off x="4314854" y="5097500"/>
            <a:ext cx="2828711" cy="663527"/>
          </a:xfrm>
        </p:spPr>
        <p:txBody>
          <a:bodyPr>
            <a:normAutofit/>
          </a:bodyPr>
          <a:lstStyle/>
          <a:p>
            <a:pPr marL="0" indent="0" algn="r">
              <a:buNone/>
            </a:pPr>
            <a:r>
              <a:rPr lang="en-US" sz="1600" b="1" dirty="0">
                <a:solidFill>
                  <a:schemeClr val="tx1">
                    <a:lumMod val="85000"/>
                    <a:lumOff val="15000"/>
                  </a:schemeClr>
                </a:solidFill>
                <a:latin typeface="Helvetica" pitchFamily="2" charset="0"/>
                <a:ea typeface="Helvetica" charset="0"/>
                <a:cs typeface="Helvetica" charset="0"/>
              </a:rPr>
              <a:t>John Shanklin</a:t>
            </a:r>
          </a:p>
          <a:p>
            <a:pPr marL="0" indent="0" algn="r">
              <a:buNone/>
            </a:pPr>
            <a:r>
              <a:rPr lang="en-US" sz="1600" b="1" dirty="0" err="1">
                <a:solidFill>
                  <a:schemeClr val="tx1">
                    <a:lumMod val="85000"/>
                    <a:lumOff val="15000"/>
                  </a:schemeClr>
                </a:solidFill>
                <a:latin typeface="Helvetica" pitchFamily="2" charset="0"/>
                <a:ea typeface="Helvetica" charset="0"/>
                <a:cs typeface="Helvetica" charset="0"/>
              </a:rPr>
              <a:t>Jörg</a:t>
            </a:r>
            <a:r>
              <a:rPr lang="en-US" sz="1600" b="1" dirty="0">
                <a:solidFill>
                  <a:schemeClr val="tx1">
                    <a:lumMod val="85000"/>
                    <a:lumOff val="15000"/>
                  </a:schemeClr>
                </a:solidFill>
                <a:latin typeface="Helvetica" pitchFamily="2" charset="0"/>
                <a:ea typeface="Helvetica" charset="0"/>
                <a:cs typeface="Helvetica" charset="0"/>
              </a:rPr>
              <a:t> </a:t>
            </a:r>
            <a:r>
              <a:rPr lang="en-US" sz="1600" b="1" dirty="0" err="1">
                <a:solidFill>
                  <a:schemeClr val="tx1">
                    <a:lumMod val="85000"/>
                    <a:lumOff val="15000"/>
                  </a:schemeClr>
                </a:solidFill>
                <a:latin typeface="Helvetica" pitchFamily="2" charset="0"/>
                <a:ea typeface="Helvetica" charset="0"/>
                <a:cs typeface="Helvetica" charset="0"/>
              </a:rPr>
              <a:t>Schwender</a:t>
            </a:r>
            <a:endParaRPr lang="en-US" sz="1600" b="1" dirty="0">
              <a:solidFill>
                <a:schemeClr val="tx1">
                  <a:lumMod val="85000"/>
                  <a:lumOff val="15000"/>
                </a:schemeClr>
              </a:solidFill>
              <a:latin typeface="Helvetica" pitchFamily="2" charset="0"/>
              <a:ea typeface="Helvetica" charset="0"/>
              <a:cs typeface="Helvetica" charset="0"/>
            </a:endParaRPr>
          </a:p>
        </p:txBody>
      </p:sp>
      <p:sp>
        <p:nvSpPr>
          <p:cNvPr id="10" name="Content Placeholder 11"/>
          <p:cNvSpPr>
            <a:spLocks noGrp="1"/>
          </p:cNvSpPr>
          <p:nvPr>
            <p:ph sz="quarter" idx="1"/>
          </p:nvPr>
        </p:nvSpPr>
        <p:spPr>
          <a:xfrm>
            <a:off x="4335900" y="6358708"/>
            <a:ext cx="2799435" cy="365970"/>
          </a:xfrm>
        </p:spPr>
        <p:txBody>
          <a:bodyPr>
            <a:normAutofit/>
          </a:bodyPr>
          <a:lstStyle/>
          <a:p>
            <a:pPr marL="0" indent="0" algn="r">
              <a:buNone/>
            </a:pPr>
            <a:r>
              <a:rPr lang="en-US" sz="1600" b="1" dirty="0">
                <a:solidFill>
                  <a:schemeClr val="tx1">
                    <a:lumMod val="85000"/>
                    <a:lumOff val="15000"/>
                  </a:schemeClr>
                </a:solidFill>
                <a:latin typeface="Helvetica" pitchFamily="2" charset="0"/>
                <a:ea typeface="Helvetica" charset="0"/>
                <a:cs typeface="Helvetica" charset="0"/>
              </a:rPr>
              <a:t>Eric Lam</a:t>
            </a:r>
          </a:p>
        </p:txBody>
      </p:sp>
      <p:pic>
        <p:nvPicPr>
          <p:cNvPr id="3" name="Picture 2">
            <a:extLst>
              <a:ext uri="{FF2B5EF4-FFF2-40B4-BE49-F238E27FC236}">
                <a16:creationId xmlns:a16="http://schemas.microsoft.com/office/drawing/2014/main" id="{E317ADC1-DF67-AE48-986B-02C6A95160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5617" y="5849014"/>
            <a:ext cx="1232691" cy="431442"/>
          </a:xfrm>
          <a:prstGeom prst="rect">
            <a:avLst/>
          </a:prstGeom>
        </p:spPr>
      </p:pic>
      <p:pic>
        <p:nvPicPr>
          <p:cNvPr id="6" name="Picture 5">
            <a:extLst>
              <a:ext uri="{FF2B5EF4-FFF2-40B4-BE49-F238E27FC236}">
                <a16:creationId xmlns:a16="http://schemas.microsoft.com/office/drawing/2014/main" id="{809AB7B2-7816-FC4B-ACF4-991498409F1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0096" y="4474062"/>
            <a:ext cx="2073469" cy="793750"/>
          </a:xfrm>
          <a:prstGeom prst="rect">
            <a:avLst/>
          </a:prstGeom>
        </p:spPr>
      </p:pic>
      <p:sp>
        <p:nvSpPr>
          <p:cNvPr id="17" name="Content Placeholder 11">
            <a:extLst>
              <a:ext uri="{FF2B5EF4-FFF2-40B4-BE49-F238E27FC236}">
                <a16:creationId xmlns:a16="http://schemas.microsoft.com/office/drawing/2014/main" id="{CDEC7278-A583-934B-B645-F2F0F7FBA9AE}"/>
              </a:ext>
            </a:extLst>
          </p:cNvPr>
          <p:cNvSpPr txBox="1">
            <a:spLocks/>
          </p:cNvSpPr>
          <p:nvPr/>
        </p:nvSpPr>
        <p:spPr>
          <a:xfrm>
            <a:off x="6106831" y="5087090"/>
            <a:ext cx="2828711" cy="3659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tx1"/>
                </a:solidFill>
                <a:latin typeface="Helvetica Regular" charset="0"/>
                <a:ea typeface="+mn-ea"/>
                <a:cs typeface="+mn-cs"/>
              </a:defRPr>
            </a:lvl1pPr>
            <a:lvl2pPr marL="742950" indent="-285750" algn="l" defTabSz="457200" rtl="0" eaLnBrk="1" latinLnBrk="0" hangingPunct="1">
              <a:spcBef>
                <a:spcPct val="20000"/>
              </a:spcBef>
              <a:buFont typeface="Arial"/>
              <a:buChar char="–"/>
              <a:defRPr sz="2400" b="0" i="0" kern="1200">
                <a:solidFill>
                  <a:schemeClr val="tx1"/>
                </a:solidFill>
                <a:latin typeface="Helvetica Regular" charset="0"/>
                <a:ea typeface="+mn-ea"/>
                <a:cs typeface="+mn-cs"/>
              </a:defRPr>
            </a:lvl2pPr>
            <a:lvl3pPr marL="1143000" indent="-228600" algn="l" defTabSz="457200" rtl="0" eaLnBrk="1" latinLnBrk="0" hangingPunct="1">
              <a:spcBef>
                <a:spcPct val="20000"/>
              </a:spcBef>
              <a:buFont typeface="Arial"/>
              <a:buChar char="•"/>
              <a:defRPr sz="2000" b="0" i="0" kern="1200">
                <a:solidFill>
                  <a:schemeClr val="tx1"/>
                </a:solidFill>
                <a:latin typeface="Helvetica Regular" charset="0"/>
                <a:ea typeface="+mn-ea"/>
                <a:cs typeface="+mn-cs"/>
              </a:defRPr>
            </a:lvl3pPr>
            <a:lvl4pPr marL="1600200" indent="-228600" algn="l" defTabSz="457200" rtl="0" eaLnBrk="1" latinLnBrk="0" hangingPunct="1">
              <a:spcBef>
                <a:spcPct val="20000"/>
              </a:spcBef>
              <a:buFont typeface="Arial"/>
              <a:buChar char="–"/>
              <a:defRPr sz="1800" b="0" i="0" kern="1200">
                <a:solidFill>
                  <a:schemeClr val="tx1"/>
                </a:solidFill>
                <a:latin typeface="Helvetica Regular" charset="0"/>
                <a:ea typeface="+mn-ea"/>
                <a:cs typeface="+mn-cs"/>
              </a:defRPr>
            </a:lvl4pPr>
            <a:lvl5pPr marL="2057400" indent="-228600" algn="l" defTabSz="457200" rtl="0" eaLnBrk="1" latinLnBrk="0" hangingPunct="1">
              <a:spcBef>
                <a:spcPct val="20000"/>
              </a:spcBef>
              <a:buFont typeface="Arial"/>
              <a:buChar char="»"/>
              <a:defRPr sz="1800" b="0" i="0" kern="1200">
                <a:solidFill>
                  <a:schemeClr val="tx1"/>
                </a:solidFill>
                <a:latin typeface="Helvetica Regular"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r">
              <a:buFont typeface="Arial"/>
              <a:buNone/>
            </a:pPr>
            <a:r>
              <a:rPr lang="en-US" sz="1600" b="1" dirty="0">
                <a:solidFill>
                  <a:schemeClr val="tx1">
                    <a:lumMod val="85000"/>
                    <a:lumOff val="15000"/>
                  </a:schemeClr>
                </a:solidFill>
                <a:latin typeface="Helvetica" pitchFamily="2" charset="0"/>
                <a:ea typeface="Helvetica" charset="0"/>
                <a:cs typeface="Helvetica" charset="0"/>
              </a:rPr>
              <a:t>Todd Michael</a:t>
            </a:r>
          </a:p>
        </p:txBody>
      </p:sp>
      <p:pic>
        <p:nvPicPr>
          <p:cNvPr id="7" name="Picture 6">
            <a:extLst>
              <a:ext uri="{FF2B5EF4-FFF2-40B4-BE49-F238E27FC236}">
                <a16:creationId xmlns:a16="http://schemas.microsoft.com/office/drawing/2014/main" id="{A98FB176-D5BA-7741-A509-AE6D83BA4D5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64618" y="4600805"/>
            <a:ext cx="1568043" cy="500762"/>
          </a:xfrm>
          <a:prstGeom prst="rect">
            <a:avLst/>
          </a:prstGeom>
        </p:spPr>
      </p:pic>
      <p:pic>
        <p:nvPicPr>
          <p:cNvPr id="8" name="Picture 7">
            <a:extLst>
              <a:ext uri="{FF2B5EF4-FFF2-40B4-BE49-F238E27FC236}">
                <a16:creationId xmlns:a16="http://schemas.microsoft.com/office/drawing/2014/main" id="{1901259B-D412-7B42-A1A3-F861EC9A05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52594" y="5811272"/>
            <a:ext cx="1821364" cy="429842"/>
          </a:xfrm>
          <a:prstGeom prst="rect">
            <a:avLst/>
          </a:prstGeom>
        </p:spPr>
      </p:pic>
      <p:sp>
        <p:nvSpPr>
          <p:cNvPr id="31" name="Content Placeholder 11">
            <a:extLst>
              <a:ext uri="{FF2B5EF4-FFF2-40B4-BE49-F238E27FC236}">
                <a16:creationId xmlns:a16="http://schemas.microsoft.com/office/drawing/2014/main" id="{A63DFC94-19D3-E746-A43A-1F1F3B8D6FA1}"/>
              </a:ext>
            </a:extLst>
          </p:cNvPr>
          <p:cNvSpPr txBox="1">
            <a:spLocks/>
          </p:cNvSpPr>
          <p:nvPr/>
        </p:nvSpPr>
        <p:spPr>
          <a:xfrm>
            <a:off x="6106831" y="6333352"/>
            <a:ext cx="2828711" cy="3659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tx1"/>
                </a:solidFill>
                <a:latin typeface="Helvetica Regular" charset="0"/>
                <a:ea typeface="+mn-ea"/>
                <a:cs typeface="+mn-cs"/>
              </a:defRPr>
            </a:lvl1pPr>
            <a:lvl2pPr marL="742950" indent="-285750" algn="l" defTabSz="457200" rtl="0" eaLnBrk="1" latinLnBrk="0" hangingPunct="1">
              <a:spcBef>
                <a:spcPct val="20000"/>
              </a:spcBef>
              <a:buFont typeface="Arial"/>
              <a:buChar char="–"/>
              <a:defRPr sz="2400" b="0" i="0" kern="1200">
                <a:solidFill>
                  <a:schemeClr val="tx1"/>
                </a:solidFill>
                <a:latin typeface="Helvetica Regular" charset="0"/>
                <a:ea typeface="+mn-ea"/>
                <a:cs typeface="+mn-cs"/>
              </a:defRPr>
            </a:lvl2pPr>
            <a:lvl3pPr marL="1143000" indent="-228600" algn="l" defTabSz="457200" rtl="0" eaLnBrk="1" latinLnBrk="0" hangingPunct="1">
              <a:spcBef>
                <a:spcPct val="20000"/>
              </a:spcBef>
              <a:buFont typeface="Arial"/>
              <a:buChar char="•"/>
              <a:defRPr sz="2000" b="0" i="0" kern="1200">
                <a:solidFill>
                  <a:schemeClr val="tx1"/>
                </a:solidFill>
                <a:latin typeface="Helvetica Regular" charset="0"/>
                <a:ea typeface="+mn-ea"/>
                <a:cs typeface="+mn-cs"/>
              </a:defRPr>
            </a:lvl3pPr>
            <a:lvl4pPr marL="1600200" indent="-228600" algn="l" defTabSz="457200" rtl="0" eaLnBrk="1" latinLnBrk="0" hangingPunct="1">
              <a:spcBef>
                <a:spcPct val="20000"/>
              </a:spcBef>
              <a:buFont typeface="Arial"/>
              <a:buChar char="–"/>
              <a:defRPr sz="1800" b="0" i="0" kern="1200">
                <a:solidFill>
                  <a:schemeClr val="tx1"/>
                </a:solidFill>
                <a:latin typeface="Helvetica Regular" charset="0"/>
                <a:ea typeface="+mn-ea"/>
                <a:cs typeface="+mn-cs"/>
              </a:defRPr>
            </a:lvl4pPr>
            <a:lvl5pPr marL="2057400" indent="-228600" algn="l" defTabSz="457200" rtl="0" eaLnBrk="1" latinLnBrk="0" hangingPunct="1">
              <a:spcBef>
                <a:spcPct val="20000"/>
              </a:spcBef>
              <a:buFont typeface="Arial"/>
              <a:buChar char="»"/>
              <a:defRPr sz="1800" b="0" i="0" kern="1200">
                <a:solidFill>
                  <a:schemeClr val="tx1"/>
                </a:solidFill>
                <a:latin typeface="Helvetica Regular"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r">
              <a:buFont typeface="Arial"/>
              <a:buNone/>
            </a:pPr>
            <a:r>
              <a:rPr lang="en-US" sz="1600" b="1" dirty="0">
                <a:solidFill>
                  <a:schemeClr val="tx1">
                    <a:lumMod val="85000"/>
                    <a:lumOff val="15000"/>
                  </a:schemeClr>
                </a:solidFill>
                <a:latin typeface="Helvetica" pitchFamily="2" charset="0"/>
                <a:ea typeface="Helvetica" charset="0"/>
                <a:cs typeface="Helvetica" charset="0"/>
              </a:rPr>
              <a:t>Jim </a:t>
            </a:r>
            <a:r>
              <a:rPr lang="en-US" sz="1600" b="1" dirty="0" err="1">
                <a:solidFill>
                  <a:schemeClr val="tx1">
                    <a:lumMod val="85000"/>
                    <a:lumOff val="15000"/>
                  </a:schemeClr>
                </a:solidFill>
                <a:latin typeface="Helvetica" pitchFamily="2" charset="0"/>
                <a:ea typeface="Helvetica" charset="0"/>
                <a:cs typeface="Helvetica" charset="0"/>
              </a:rPr>
              <a:t>Birchler</a:t>
            </a:r>
            <a:endParaRPr lang="en-US" sz="1600" b="1" dirty="0">
              <a:solidFill>
                <a:schemeClr val="tx1">
                  <a:lumMod val="85000"/>
                  <a:lumOff val="15000"/>
                </a:schemeClr>
              </a:solidFill>
              <a:latin typeface="Helvetica" pitchFamily="2" charset="0"/>
              <a:ea typeface="Helvetica" charset="0"/>
              <a:cs typeface="Helvetica" charset="0"/>
            </a:endParaRPr>
          </a:p>
        </p:txBody>
      </p:sp>
      <p:pic>
        <p:nvPicPr>
          <p:cNvPr id="33" name="Picture 32">
            <a:extLst>
              <a:ext uri="{FF2B5EF4-FFF2-40B4-BE49-F238E27FC236}">
                <a16:creationId xmlns:a16="http://schemas.microsoft.com/office/drawing/2014/main" id="{D7ACBE77-7900-574C-A932-E94675B2A6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34701" y="824633"/>
            <a:ext cx="2474596" cy="436185"/>
          </a:xfrm>
          <a:prstGeom prst="rect">
            <a:avLst/>
          </a:prstGeom>
        </p:spPr>
      </p:pic>
      <p:pic>
        <p:nvPicPr>
          <p:cNvPr id="35" name="Picture 34">
            <a:extLst>
              <a:ext uri="{FF2B5EF4-FFF2-40B4-BE49-F238E27FC236}">
                <a16:creationId xmlns:a16="http://schemas.microsoft.com/office/drawing/2014/main" id="{B5DF073E-674F-7044-B0B3-8D7B70C4058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48902" y="1451601"/>
            <a:ext cx="2646195" cy="436186"/>
          </a:xfrm>
          <a:prstGeom prst="rect">
            <a:avLst/>
          </a:prstGeom>
        </p:spPr>
      </p:pic>
      <p:sp>
        <p:nvSpPr>
          <p:cNvPr id="36" name="Content Placeholder 11">
            <a:extLst>
              <a:ext uri="{FF2B5EF4-FFF2-40B4-BE49-F238E27FC236}">
                <a16:creationId xmlns:a16="http://schemas.microsoft.com/office/drawing/2014/main" id="{FD27FC61-E890-0A46-80E1-929517850DB9}"/>
              </a:ext>
            </a:extLst>
          </p:cNvPr>
          <p:cNvSpPr txBox="1">
            <a:spLocks/>
          </p:cNvSpPr>
          <p:nvPr/>
        </p:nvSpPr>
        <p:spPr>
          <a:xfrm>
            <a:off x="2515066" y="4632589"/>
            <a:ext cx="2320826" cy="20559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tx1"/>
                </a:solidFill>
                <a:latin typeface="Helvetica Regular" charset="0"/>
                <a:ea typeface="+mn-ea"/>
                <a:cs typeface="+mn-cs"/>
              </a:defRPr>
            </a:lvl1pPr>
            <a:lvl2pPr marL="742950" indent="-285750" algn="l" defTabSz="457200" rtl="0" eaLnBrk="1" latinLnBrk="0" hangingPunct="1">
              <a:spcBef>
                <a:spcPct val="20000"/>
              </a:spcBef>
              <a:buFont typeface="Arial"/>
              <a:buChar char="–"/>
              <a:defRPr sz="2400" b="0" i="0" kern="1200">
                <a:solidFill>
                  <a:schemeClr val="tx1"/>
                </a:solidFill>
                <a:latin typeface="Helvetica Regular" charset="0"/>
                <a:ea typeface="+mn-ea"/>
                <a:cs typeface="+mn-cs"/>
              </a:defRPr>
            </a:lvl2pPr>
            <a:lvl3pPr marL="1143000" indent="-228600" algn="l" defTabSz="457200" rtl="0" eaLnBrk="1" latinLnBrk="0" hangingPunct="1">
              <a:spcBef>
                <a:spcPct val="20000"/>
              </a:spcBef>
              <a:buFont typeface="Arial"/>
              <a:buChar char="•"/>
              <a:defRPr sz="2000" b="0" i="0" kern="1200">
                <a:solidFill>
                  <a:schemeClr val="tx1"/>
                </a:solidFill>
                <a:latin typeface="Helvetica Regular" charset="0"/>
                <a:ea typeface="+mn-ea"/>
                <a:cs typeface="+mn-cs"/>
              </a:defRPr>
            </a:lvl3pPr>
            <a:lvl4pPr marL="1600200" indent="-228600" algn="l" defTabSz="457200" rtl="0" eaLnBrk="1" latinLnBrk="0" hangingPunct="1">
              <a:spcBef>
                <a:spcPct val="20000"/>
              </a:spcBef>
              <a:buFont typeface="Arial"/>
              <a:buChar char="–"/>
              <a:defRPr sz="1800" b="0" i="0" kern="1200">
                <a:solidFill>
                  <a:schemeClr val="tx1"/>
                </a:solidFill>
                <a:latin typeface="Helvetica Regular" charset="0"/>
                <a:ea typeface="+mn-ea"/>
                <a:cs typeface="+mn-cs"/>
              </a:defRPr>
            </a:lvl4pPr>
            <a:lvl5pPr marL="2057400" indent="-228600" algn="l" defTabSz="457200" rtl="0" eaLnBrk="1" latinLnBrk="0" hangingPunct="1">
              <a:spcBef>
                <a:spcPct val="20000"/>
              </a:spcBef>
              <a:buFont typeface="Arial"/>
              <a:buChar char="»"/>
              <a:defRPr sz="1800" b="0" i="0" kern="1200">
                <a:solidFill>
                  <a:schemeClr val="tx1"/>
                </a:solidFill>
                <a:latin typeface="Helvetica Regular"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br>
              <a:rPr lang="en-US" sz="1600" b="1" dirty="0">
                <a:solidFill>
                  <a:schemeClr val="tx1">
                    <a:lumMod val="85000"/>
                    <a:lumOff val="15000"/>
                  </a:schemeClr>
                </a:solidFill>
                <a:latin typeface="Helvetica" pitchFamily="2" charset="0"/>
                <a:ea typeface="Helvetica" charset="0"/>
                <a:cs typeface="Helvetica" charset="0"/>
              </a:rPr>
            </a:br>
            <a:r>
              <a:rPr lang="en-US" sz="1600" b="1" dirty="0">
                <a:solidFill>
                  <a:schemeClr val="tx1">
                    <a:lumMod val="85000"/>
                    <a:lumOff val="15000"/>
                  </a:schemeClr>
                </a:solidFill>
                <a:latin typeface="Helvetica" pitchFamily="2" charset="0"/>
                <a:ea typeface="Helvetica" charset="0"/>
                <a:cs typeface="Helvetica" charset="0"/>
              </a:rPr>
              <a:t>Former Members:</a:t>
            </a:r>
          </a:p>
          <a:p>
            <a:pPr marL="0" indent="0">
              <a:buNone/>
            </a:pPr>
            <a:r>
              <a:rPr lang="en-US" sz="1600" b="1" dirty="0" err="1">
                <a:solidFill>
                  <a:schemeClr val="tx1">
                    <a:lumMod val="85000"/>
                    <a:lumOff val="15000"/>
                  </a:schemeClr>
                </a:solidFill>
                <a:latin typeface="Helvetica" pitchFamily="2" charset="0"/>
                <a:ea typeface="Helvetica" charset="0"/>
                <a:cs typeface="Helvetica" charset="0"/>
              </a:rPr>
              <a:t>Almudena</a:t>
            </a:r>
            <a:r>
              <a:rPr lang="en-US" sz="1600" b="1" dirty="0">
                <a:solidFill>
                  <a:schemeClr val="tx1">
                    <a:lumMod val="85000"/>
                    <a:lumOff val="15000"/>
                  </a:schemeClr>
                </a:solidFill>
                <a:latin typeface="Helvetica" pitchFamily="2" charset="0"/>
                <a:ea typeface="Helvetica" charset="0"/>
                <a:cs typeface="Helvetica" charset="0"/>
              </a:rPr>
              <a:t> </a:t>
            </a:r>
            <a:r>
              <a:rPr lang="en-US" sz="1600" b="1" dirty="0" err="1">
                <a:solidFill>
                  <a:schemeClr val="tx1">
                    <a:lumMod val="85000"/>
                    <a:lumOff val="15000"/>
                  </a:schemeClr>
                </a:solidFill>
                <a:latin typeface="Helvetica" pitchFamily="2" charset="0"/>
                <a:ea typeface="Helvetica" charset="0"/>
                <a:cs typeface="Helvetica" charset="0"/>
              </a:rPr>
              <a:t>Molla</a:t>
            </a:r>
            <a:r>
              <a:rPr lang="en-US" sz="1600" b="1" dirty="0">
                <a:solidFill>
                  <a:schemeClr val="tx1">
                    <a:lumMod val="85000"/>
                    <a:lumOff val="15000"/>
                  </a:schemeClr>
                </a:solidFill>
                <a:latin typeface="Helvetica" pitchFamily="2" charset="0"/>
                <a:ea typeface="Helvetica" charset="0"/>
                <a:cs typeface="Helvetica" charset="0"/>
              </a:rPr>
              <a:t>-Morales</a:t>
            </a:r>
          </a:p>
          <a:p>
            <a:pPr marL="0" indent="0">
              <a:buNone/>
            </a:pPr>
            <a:r>
              <a:rPr lang="en-US" sz="1600" b="1" dirty="0">
                <a:solidFill>
                  <a:schemeClr val="tx1">
                    <a:lumMod val="85000"/>
                    <a:lumOff val="15000"/>
                  </a:schemeClr>
                </a:solidFill>
                <a:latin typeface="Helvetica" pitchFamily="2" charset="0"/>
                <a:ea typeface="Helvetica" charset="0"/>
                <a:cs typeface="Helvetica" charset="0"/>
              </a:rPr>
              <a:t>Alex </a:t>
            </a:r>
            <a:r>
              <a:rPr lang="en-US" sz="1600" b="1" dirty="0" err="1">
                <a:solidFill>
                  <a:schemeClr val="tx1">
                    <a:lumMod val="85000"/>
                    <a:lumOff val="15000"/>
                  </a:schemeClr>
                </a:solidFill>
                <a:latin typeface="Helvetica" pitchFamily="2" charset="0"/>
                <a:ea typeface="Helvetica" charset="0"/>
                <a:cs typeface="Helvetica" charset="0"/>
              </a:rPr>
              <a:t>Cantó</a:t>
            </a:r>
            <a:r>
              <a:rPr lang="en-US" sz="1600" b="1" dirty="0">
                <a:solidFill>
                  <a:schemeClr val="tx1">
                    <a:lumMod val="85000"/>
                    <a:lumOff val="15000"/>
                  </a:schemeClr>
                </a:solidFill>
                <a:latin typeface="Helvetica" pitchFamily="2" charset="0"/>
                <a:ea typeface="Helvetica" charset="0"/>
                <a:cs typeface="Helvetica" charset="0"/>
              </a:rPr>
              <a:t> Pastor</a:t>
            </a:r>
          </a:p>
        </p:txBody>
      </p:sp>
    </p:spTree>
    <p:extLst>
      <p:ext uri="{BB962C8B-B14F-4D97-AF65-F5344CB8AC3E}">
        <p14:creationId xmlns:p14="http://schemas.microsoft.com/office/powerpoint/2010/main" val="2953619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3C427B-B7E0-D743-9F0F-A75B20903AA8}"/>
              </a:ext>
            </a:extLst>
          </p:cNvPr>
          <p:cNvSpPr>
            <a:spLocks noGrp="1"/>
          </p:cNvSpPr>
          <p:nvPr>
            <p:ph type="title"/>
          </p:nvPr>
        </p:nvSpPr>
        <p:spPr>
          <a:xfrm>
            <a:off x="5064368" y="298084"/>
            <a:ext cx="3622431" cy="1143000"/>
          </a:xfrm>
        </p:spPr>
        <p:txBody>
          <a:bodyPr>
            <a:noAutofit/>
          </a:bodyPr>
          <a:lstStyle/>
          <a:p>
            <a:r>
              <a:rPr lang="en-US" sz="3600" dirty="0" err="1"/>
              <a:t>Lemnaceae</a:t>
            </a:r>
            <a:r>
              <a:rPr lang="en-US" sz="3600" dirty="0"/>
              <a:t> genomes for all</a:t>
            </a:r>
          </a:p>
        </p:txBody>
      </p:sp>
      <p:pic>
        <p:nvPicPr>
          <p:cNvPr id="6" name="Picture 5">
            <a:extLst>
              <a:ext uri="{FF2B5EF4-FFF2-40B4-BE49-F238E27FC236}">
                <a16:creationId xmlns:a16="http://schemas.microsoft.com/office/drawing/2014/main" id="{3B19F2EF-45B1-8A4D-A5EC-E16921C50A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17638"/>
            <a:ext cx="9144000" cy="5834462"/>
          </a:xfrm>
          <a:prstGeom prst="rect">
            <a:avLst/>
          </a:prstGeom>
        </p:spPr>
      </p:pic>
      <p:pic>
        <p:nvPicPr>
          <p:cNvPr id="8" name="Picture 7">
            <a:extLst>
              <a:ext uri="{FF2B5EF4-FFF2-40B4-BE49-F238E27FC236}">
                <a16:creationId xmlns:a16="http://schemas.microsoft.com/office/drawing/2014/main" id="{B834F12C-B7B7-6049-8168-B1A815717F96}"/>
              </a:ext>
            </a:extLst>
          </p:cNvPr>
          <p:cNvPicPr>
            <a:picLocks noChangeAspect="1"/>
          </p:cNvPicPr>
          <p:nvPr/>
        </p:nvPicPr>
        <p:blipFill>
          <a:blip r:embed="rId3"/>
          <a:stretch>
            <a:fillRect/>
          </a:stretch>
        </p:blipFill>
        <p:spPr>
          <a:xfrm>
            <a:off x="342900" y="452438"/>
            <a:ext cx="4495800" cy="965200"/>
          </a:xfrm>
          <a:prstGeom prst="rect">
            <a:avLst/>
          </a:prstGeom>
        </p:spPr>
      </p:pic>
    </p:spTree>
    <p:extLst>
      <p:ext uri="{BB962C8B-B14F-4D97-AF65-F5344CB8AC3E}">
        <p14:creationId xmlns:p14="http://schemas.microsoft.com/office/powerpoint/2010/main" val="161856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1" name="Title 19"/>
          <p:cNvSpPr>
            <a:spLocks noGrp="1"/>
          </p:cNvSpPr>
          <p:nvPr>
            <p:ph type="title"/>
          </p:nvPr>
        </p:nvSpPr>
        <p:spPr>
          <a:xfrm>
            <a:off x="685800" y="304800"/>
            <a:ext cx="7772400" cy="1143000"/>
          </a:xfrm>
        </p:spPr>
        <p:txBody>
          <a:bodyPr/>
          <a:lstStyle/>
          <a:p>
            <a:r>
              <a:rPr lang="en-US" sz="2800" dirty="0"/>
              <a:t>21nt </a:t>
            </a:r>
            <a:r>
              <a:rPr lang="en-US" sz="2800" dirty="0" err="1"/>
              <a:t>easiRNA</a:t>
            </a:r>
            <a:r>
              <a:rPr lang="en-US" sz="2800" dirty="0"/>
              <a:t> biogenesis is triggered by </a:t>
            </a:r>
            <a:r>
              <a:rPr lang="en-US" sz="2800" dirty="0" err="1"/>
              <a:t>miRNA</a:t>
            </a:r>
            <a:br>
              <a:rPr lang="en-US" sz="2800" dirty="0"/>
            </a:br>
            <a:r>
              <a:rPr lang="en-US" sz="2800" dirty="0"/>
              <a:t>and is required for fertility</a:t>
            </a:r>
          </a:p>
        </p:txBody>
      </p:sp>
      <p:sp>
        <p:nvSpPr>
          <p:cNvPr id="29714" name="TextBox 22"/>
          <p:cNvSpPr txBox="1">
            <a:spLocks noChangeArrowheads="1"/>
          </p:cNvSpPr>
          <p:nvPr/>
        </p:nvSpPr>
        <p:spPr bwMode="auto">
          <a:xfrm>
            <a:off x="0" y="6457890"/>
            <a:ext cx="2980303" cy="400110"/>
          </a:xfrm>
          <a:prstGeom prst="rect">
            <a:avLst/>
          </a:prstGeom>
          <a:noFill/>
          <a:ln w="9525">
            <a:noFill/>
            <a:miter lim="800000"/>
            <a:headEnd/>
            <a:tailEnd/>
          </a:ln>
        </p:spPr>
        <p:txBody>
          <a:bodyPr wrap="none">
            <a:prstTxWarp prst="textNoShape">
              <a:avLst/>
            </a:prstTxWarp>
            <a:spAutoFit/>
          </a:bodyPr>
          <a:lstStyle/>
          <a:p>
            <a:r>
              <a:rPr lang="en-US" sz="2000" dirty="0" err="1"/>
              <a:t>Creasey</a:t>
            </a:r>
            <a:r>
              <a:rPr lang="en-US" sz="2000" dirty="0"/>
              <a:t> et al., </a:t>
            </a:r>
            <a:r>
              <a:rPr lang="en-US" sz="2000" i="1" dirty="0"/>
              <a:t>Nature</a:t>
            </a:r>
            <a:r>
              <a:rPr lang="en-US" sz="2000" dirty="0"/>
              <a:t> 2014</a:t>
            </a:r>
          </a:p>
        </p:txBody>
      </p:sp>
      <p:pic>
        <p:nvPicPr>
          <p:cNvPr id="18" name="Picture 17"/>
          <p:cNvPicPr>
            <a:picLocks noChangeAspect="1"/>
          </p:cNvPicPr>
          <p:nvPr/>
        </p:nvPicPr>
        <p:blipFill>
          <a:blip r:embed="rId2"/>
          <a:stretch>
            <a:fillRect/>
          </a:stretch>
        </p:blipFill>
        <p:spPr>
          <a:xfrm>
            <a:off x="217469" y="3810000"/>
            <a:ext cx="5726131" cy="2514600"/>
          </a:xfrm>
          <a:prstGeom prst="rect">
            <a:avLst/>
          </a:prstGeom>
        </p:spPr>
      </p:pic>
      <p:pic>
        <p:nvPicPr>
          <p:cNvPr id="15" name="Picture 26"/>
          <p:cNvPicPr>
            <a:picLocks noChangeAspect="1"/>
          </p:cNvPicPr>
          <p:nvPr/>
        </p:nvPicPr>
        <p:blipFill>
          <a:blip r:embed="rId3"/>
          <a:srcRect/>
          <a:stretch>
            <a:fillRect/>
          </a:stretch>
        </p:blipFill>
        <p:spPr bwMode="auto">
          <a:xfrm>
            <a:off x="533400" y="1445508"/>
            <a:ext cx="3200400" cy="2897892"/>
          </a:xfrm>
          <a:prstGeom prst="rect">
            <a:avLst/>
          </a:prstGeom>
          <a:noFill/>
          <a:ln w="9525">
            <a:noFill/>
            <a:miter lim="800000"/>
            <a:headEnd/>
            <a:tailEnd/>
          </a:ln>
        </p:spPr>
      </p:pic>
      <p:grpSp>
        <p:nvGrpSpPr>
          <p:cNvPr id="3" name="Group 2"/>
          <p:cNvGrpSpPr/>
          <p:nvPr/>
        </p:nvGrpSpPr>
        <p:grpSpPr>
          <a:xfrm>
            <a:off x="6324600" y="1371600"/>
            <a:ext cx="2285999" cy="5017532"/>
            <a:chOff x="6324600" y="1371600"/>
            <a:chExt cx="2285999" cy="5017532"/>
          </a:xfrm>
        </p:grpSpPr>
        <p:pic>
          <p:nvPicPr>
            <p:cNvPr id="13" name="Picture 20" descr=":Aim 5 Grant Fig Kate:Slide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5400000">
              <a:off x="6360318" y="3836193"/>
              <a:ext cx="2214563" cy="2285999"/>
            </a:xfrm>
            <a:prstGeom prst="rect">
              <a:avLst/>
            </a:prstGeom>
            <a:noFill/>
            <a:ln w="9525">
              <a:noFill/>
              <a:miter lim="800000"/>
              <a:headEnd/>
              <a:tailEnd/>
            </a:ln>
          </p:spPr>
        </p:pic>
        <p:sp>
          <p:nvSpPr>
            <p:cNvPr id="14" name="TextBox 13"/>
            <p:cNvSpPr txBox="1"/>
            <p:nvPr/>
          </p:nvSpPr>
          <p:spPr>
            <a:xfrm>
              <a:off x="7010358" y="6019800"/>
              <a:ext cx="1219242" cy="369332"/>
            </a:xfrm>
            <a:prstGeom prst="rect">
              <a:avLst/>
            </a:prstGeom>
            <a:noFill/>
          </p:spPr>
          <p:txBody>
            <a:bodyPr wrap="none" rtlCol="0">
              <a:spAutoFit/>
            </a:bodyPr>
            <a:lstStyle/>
            <a:p>
              <a:r>
                <a:rPr lang="en-US" i="1" dirty="0"/>
                <a:t>ddm1 rdr6</a:t>
              </a:r>
            </a:p>
          </p:txBody>
        </p:sp>
        <p:pic>
          <p:nvPicPr>
            <p:cNvPr id="16" name="Picture 4" descr="wtflower.jpg                                                   00065387 MethylMac                      C26B19C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44913" y="1752599"/>
              <a:ext cx="2262561" cy="2110153"/>
            </a:xfrm>
            <a:prstGeom prst="rect">
              <a:avLst/>
            </a:prstGeom>
            <a:noFill/>
            <a:ln w="9525">
              <a:noFill/>
              <a:miter lim="800000"/>
              <a:headEnd/>
              <a:tailEnd/>
            </a:ln>
          </p:spPr>
        </p:pic>
        <p:sp>
          <p:nvSpPr>
            <p:cNvPr id="17" name="TextBox 16"/>
            <p:cNvSpPr txBox="1"/>
            <p:nvPr/>
          </p:nvSpPr>
          <p:spPr>
            <a:xfrm>
              <a:off x="7086600" y="1371600"/>
              <a:ext cx="759493" cy="369332"/>
            </a:xfrm>
            <a:prstGeom prst="rect">
              <a:avLst/>
            </a:prstGeom>
            <a:noFill/>
          </p:spPr>
          <p:txBody>
            <a:bodyPr wrap="none" rtlCol="0">
              <a:spAutoFit/>
            </a:bodyPr>
            <a:lstStyle/>
            <a:p>
              <a:r>
                <a:rPr lang="en-US" i="1" dirty="0"/>
                <a:t>ddm1 </a:t>
              </a:r>
            </a:p>
          </p:txBody>
        </p:sp>
      </p:grpSp>
      <p:sp>
        <p:nvSpPr>
          <p:cNvPr id="2" name="TextBox 1"/>
          <p:cNvSpPr txBox="1"/>
          <p:nvPr/>
        </p:nvSpPr>
        <p:spPr>
          <a:xfrm>
            <a:off x="7584258" y="6477000"/>
            <a:ext cx="1559742" cy="400110"/>
          </a:xfrm>
          <a:prstGeom prst="rect">
            <a:avLst/>
          </a:prstGeom>
          <a:noFill/>
        </p:spPr>
        <p:txBody>
          <a:bodyPr wrap="none" rtlCol="0">
            <a:spAutoFit/>
          </a:bodyPr>
          <a:lstStyle/>
          <a:p>
            <a:r>
              <a:rPr lang="en-US" sz="2000" dirty="0"/>
              <a:t>Keith </a:t>
            </a:r>
            <a:r>
              <a:rPr lang="en-US" sz="2000" dirty="0" err="1"/>
              <a:t>Slotkin</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CDCC7-AC1A-2244-858E-FA06CEF57BC9}"/>
              </a:ext>
            </a:extLst>
          </p:cNvPr>
          <p:cNvSpPr>
            <a:spLocks noGrp="1"/>
          </p:cNvSpPr>
          <p:nvPr>
            <p:ph type="title"/>
          </p:nvPr>
        </p:nvSpPr>
        <p:spPr/>
        <p:txBody>
          <a:bodyPr/>
          <a:lstStyle/>
          <a:p>
            <a:r>
              <a:rPr lang="en-US" sz="2800" dirty="0" err="1"/>
              <a:t>easiRNA</a:t>
            </a:r>
            <a:r>
              <a:rPr lang="en-US" sz="2800" dirty="0"/>
              <a:t> inhibit </a:t>
            </a:r>
            <a:r>
              <a:rPr lang="en-US" sz="2800" dirty="0" err="1"/>
              <a:t>Copia</a:t>
            </a:r>
            <a:r>
              <a:rPr lang="en-US" sz="2800" dirty="0"/>
              <a:t> RNA accumulation (RNAi)</a:t>
            </a:r>
          </a:p>
        </p:txBody>
      </p:sp>
      <p:pic>
        <p:nvPicPr>
          <p:cNvPr id="4" name="Picture 3">
            <a:extLst>
              <a:ext uri="{FF2B5EF4-FFF2-40B4-BE49-F238E27FC236}">
                <a16:creationId xmlns:a16="http://schemas.microsoft.com/office/drawing/2014/main" id="{07A57664-1345-624B-8228-8DF0463B29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7890"/>
          <a:stretch/>
        </p:blipFill>
        <p:spPr>
          <a:xfrm>
            <a:off x="228600" y="1676400"/>
            <a:ext cx="6400800" cy="5029200"/>
          </a:xfrm>
          <a:prstGeom prst="rect">
            <a:avLst/>
          </a:prstGeom>
        </p:spPr>
      </p:pic>
      <p:pic>
        <p:nvPicPr>
          <p:cNvPr id="5" name="Picture 4">
            <a:extLst>
              <a:ext uri="{FF2B5EF4-FFF2-40B4-BE49-F238E27FC236}">
                <a16:creationId xmlns:a16="http://schemas.microsoft.com/office/drawing/2014/main" id="{470E8FEA-6CD5-CA45-BF91-D3FB657758CE}"/>
              </a:ext>
            </a:extLst>
          </p:cNvPr>
          <p:cNvPicPr>
            <a:picLocks noChangeAspect="1"/>
          </p:cNvPicPr>
          <p:nvPr/>
        </p:nvPicPr>
        <p:blipFill>
          <a:blip r:embed="rId3"/>
          <a:stretch>
            <a:fillRect/>
          </a:stretch>
        </p:blipFill>
        <p:spPr>
          <a:xfrm>
            <a:off x="6406243" y="1981200"/>
            <a:ext cx="2585357" cy="3429000"/>
          </a:xfrm>
          <a:prstGeom prst="rect">
            <a:avLst/>
          </a:prstGeom>
        </p:spPr>
      </p:pic>
    </p:spTree>
    <p:extLst>
      <p:ext uri="{BB962C8B-B14F-4D97-AF65-F5344CB8AC3E}">
        <p14:creationId xmlns:p14="http://schemas.microsoft.com/office/powerpoint/2010/main" val="3213705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3FDBDEE-8661-EB4A-B436-ED23513790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8600" y="1833335"/>
            <a:ext cx="4160331" cy="5493161"/>
          </a:xfrm>
          <a:prstGeom prst="rect">
            <a:avLst/>
          </a:prstGeom>
        </p:spPr>
      </p:pic>
      <p:sp>
        <p:nvSpPr>
          <p:cNvPr id="2" name="Title 1"/>
          <p:cNvSpPr>
            <a:spLocks noGrp="1"/>
          </p:cNvSpPr>
          <p:nvPr>
            <p:ph type="title"/>
          </p:nvPr>
        </p:nvSpPr>
        <p:spPr/>
        <p:txBody>
          <a:bodyPr/>
          <a:lstStyle/>
          <a:p>
            <a:r>
              <a:rPr lang="en-US" sz="2800" dirty="0"/>
              <a:t>Virus-like particle (VLP) sequencing of </a:t>
            </a:r>
            <a:r>
              <a:rPr lang="en-US" sz="2800" dirty="0" err="1"/>
              <a:t>retrotransposition</a:t>
            </a:r>
            <a:r>
              <a:rPr lang="en-US" sz="2800" dirty="0"/>
              <a:t> intermediates</a:t>
            </a:r>
          </a:p>
        </p:txBody>
      </p:sp>
      <p:grpSp>
        <p:nvGrpSpPr>
          <p:cNvPr id="14" name="Group 13">
            <a:extLst>
              <a:ext uri="{FF2B5EF4-FFF2-40B4-BE49-F238E27FC236}">
                <a16:creationId xmlns:a16="http://schemas.microsoft.com/office/drawing/2014/main" id="{1DCFC9B2-B325-3A48-9099-3C3ADAE7D27C}"/>
              </a:ext>
            </a:extLst>
          </p:cNvPr>
          <p:cNvGrpSpPr/>
          <p:nvPr/>
        </p:nvGrpSpPr>
        <p:grpSpPr>
          <a:xfrm>
            <a:off x="3200400" y="1976967"/>
            <a:ext cx="5952067" cy="4597400"/>
            <a:chOff x="3127248" y="1752600"/>
            <a:chExt cx="5952067" cy="4597400"/>
          </a:xfrm>
        </p:grpSpPr>
        <p:sp>
          <p:nvSpPr>
            <p:cNvPr id="12" name="TextBox 11">
              <a:extLst>
                <a:ext uri="{FF2B5EF4-FFF2-40B4-BE49-F238E27FC236}">
                  <a16:creationId xmlns:a16="http://schemas.microsoft.com/office/drawing/2014/main" id="{D6EC7070-5506-114C-B9B1-61927A64952E}"/>
                </a:ext>
              </a:extLst>
            </p:cNvPr>
            <p:cNvSpPr txBox="1"/>
            <p:nvPr/>
          </p:nvSpPr>
          <p:spPr>
            <a:xfrm>
              <a:off x="3127248" y="5301502"/>
              <a:ext cx="1428596" cy="646331"/>
            </a:xfrm>
            <a:prstGeom prst="rect">
              <a:avLst/>
            </a:prstGeom>
            <a:noFill/>
          </p:spPr>
          <p:txBody>
            <a:bodyPr wrap="none" rtlCol="0">
              <a:spAutoFit/>
            </a:bodyPr>
            <a:lstStyle/>
            <a:p>
              <a:r>
                <a:rPr lang="en-US" dirty="0"/>
                <a:t>Plus strand</a:t>
              </a:r>
            </a:p>
            <a:p>
              <a:r>
                <a:rPr lang="en-US" dirty="0"/>
                <a:t>intermediates</a:t>
              </a:r>
            </a:p>
          </p:txBody>
        </p:sp>
        <p:pic>
          <p:nvPicPr>
            <p:cNvPr id="5" name="Picture 4">
              <a:extLst>
                <a:ext uri="{FF2B5EF4-FFF2-40B4-BE49-F238E27FC236}">
                  <a16:creationId xmlns:a16="http://schemas.microsoft.com/office/drawing/2014/main" id="{BFCB3B12-46F8-944B-B226-1589D86CE4A5}"/>
                </a:ext>
              </a:extLst>
            </p:cNvPr>
            <p:cNvPicPr>
              <a:picLocks noChangeAspect="1"/>
            </p:cNvPicPr>
            <p:nvPr/>
          </p:nvPicPr>
          <p:blipFill>
            <a:blip r:embed="rId3"/>
            <a:stretch>
              <a:fillRect/>
            </a:stretch>
          </p:blipFill>
          <p:spPr>
            <a:xfrm>
              <a:off x="5815415" y="1752600"/>
              <a:ext cx="3263900" cy="4597400"/>
            </a:xfrm>
            <a:prstGeom prst="rect">
              <a:avLst/>
            </a:prstGeom>
          </p:spPr>
        </p:pic>
      </p:grpSp>
      <p:pic>
        <p:nvPicPr>
          <p:cNvPr id="13" name="Picture 12">
            <a:extLst>
              <a:ext uri="{FF2B5EF4-FFF2-40B4-BE49-F238E27FC236}">
                <a16:creationId xmlns:a16="http://schemas.microsoft.com/office/drawing/2014/main" id="{A160C7F0-C33E-1C4A-9C5A-1EF9AD3DCD93}"/>
              </a:ext>
            </a:extLst>
          </p:cNvPr>
          <p:cNvPicPr>
            <a:picLocks noChangeAspect="1"/>
          </p:cNvPicPr>
          <p:nvPr/>
        </p:nvPicPr>
        <p:blipFill>
          <a:blip r:embed="rId4"/>
          <a:stretch>
            <a:fillRect/>
          </a:stretch>
        </p:blipFill>
        <p:spPr>
          <a:xfrm>
            <a:off x="88899" y="1833335"/>
            <a:ext cx="5996937" cy="4338865"/>
          </a:xfrm>
          <a:prstGeom prst="rect">
            <a:avLst/>
          </a:prstGeom>
        </p:spPr>
      </p:pic>
    </p:spTree>
    <p:extLst>
      <p:ext uri="{BB962C8B-B14F-4D97-AF65-F5344CB8AC3E}">
        <p14:creationId xmlns:p14="http://schemas.microsoft.com/office/powerpoint/2010/main" val="290795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C390-CF3C-CB42-9790-CBE56F717DC2}"/>
              </a:ext>
            </a:extLst>
          </p:cNvPr>
          <p:cNvSpPr>
            <a:spLocks noGrp="1"/>
          </p:cNvSpPr>
          <p:nvPr>
            <p:ph type="title"/>
          </p:nvPr>
        </p:nvSpPr>
        <p:spPr/>
        <p:txBody>
          <a:bodyPr/>
          <a:lstStyle/>
          <a:p>
            <a:r>
              <a:rPr lang="en-US" sz="2800" dirty="0"/>
              <a:t>Nanopore VLP sequencing of </a:t>
            </a:r>
            <a:r>
              <a:rPr lang="en-US" sz="2800" dirty="0" err="1"/>
              <a:t>retrotransposition</a:t>
            </a:r>
            <a:r>
              <a:rPr lang="en-US" sz="2800" dirty="0"/>
              <a:t> intermediates</a:t>
            </a:r>
          </a:p>
        </p:txBody>
      </p:sp>
      <p:sp>
        <p:nvSpPr>
          <p:cNvPr id="8" name="Content Placeholder 7">
            <a:extLst>
              <a:ext uri="{FF2B5EF4-FFF2-40B4-BE49-F238E27FC236}">
                <a16:creationId xmlns:a16="http://schemas.microsoft.com/office/drawing/2014/main" id="{5AD81C75-4CD1-D243-BD67-02DB23F42889}"/>
              </a:ext>
            </a:extLst>
          </p:cNvPr>
          <p:cNvSpPr>
            <a:spLocks noGrp="1"/>
          </p:cNvSpPr>
          <p:nvPr>
            <p:ph idx="1"/>
          </p:nvPr>
        </p:nvSpPr>
        <p:spPr>
          <a:xfrm>
            <a:off x="685800" y="1676400"/>
            <a:ext cx="7772400" cy="4114800"/>
          </a:xfrm>
        </p:spPr>
        <p:txBody>
          <a:bodyPr/>
          <a:lstStyle/>
          <a:p>
            <a:r>
              <a:rPr lang="en-US" sz="2000" dirty="0"/>
              <a:t>Virus like particles (VLP) purified from </a:t>
            </a:r>
            <a:r>
              <a:rPr lang="en-US" sz="2000" i="1" dirty="0"/>
              <a:t>ddm1</a:t>
            </a:r>
            <a:r>
              <a:rPr lang="en-US" sz="2000" dirty="0"/>
              <a:t> and </a:t>
            </a:r>
            <a:r>
              <a:rPr lang="en-US" sz="2000" i="1" dirty="0"/>
              <a:t>ddm1rdr6</a:t>
            </a:r>
          </a:p>
          <a:p>
            <a:r>
              <a:rPr lang="en-US" sz="2000" dirty="0"/>
              <a:t>dsDNA subjected to long-read Oxford Nanopore sequencing</a:t>
            </a:r>
          </a:p>
        </p:txBody>
      </p:sp>
      <p:pic>
        <p:nvPicPr>
          <p:cNvPr id="4" name="Picture 3">
            <a:extLst>
              <a:ext uri="{FF2B5EF4-FFF2-40B4-BE49-F238E27FC236}">
                <a16:creationId xmlns:a16="http://schemas.microsoft.com/office/drawing/2014/main" id="{863D7D56-FFB1-8943-BED9-EB1D2ABC68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28130" y="2590800"/>
            <a:ext cx="3467670" cy="4600607"/>
          </a:xfrm>
          <a:prstGeom prst="rect">
            <a:avLst/>
          </a:prstGeom>
        </p:spPr>
      </p:pic>
      <p:pic>
        <p:nvPicPr>
          <p:cNvPr id="5" name="Picture 4">
            <a:extLst>
              <a:ext uri="{FF2B5EF4-FFF2-40B4-BE49-F238E27FC236}">
                <a16:creationId xmlns:a16="http://schemas.microsoft.com/office/drawing/2014/main" id="{5DDFAF7B-689A-CE42-A423-6A606A4256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9880" y="2485993"/>
            <a:ext cx="3123520" cy="4600607"/>
          </a:xfrm>
          <a:prstGeom prst="rect">
            <a:avLst/>
          </a:prstGeom>
        </p:spPr>
      </p:pic>
      <p:sp>
        <p:nvSpPr>
          <p:cNvPr id="6" name="TextBox 5">
            <a:extLst>
              <a:ext uri="{FF2B5EF4-FFF2-40B4-BE49-F238E27FC236}">
                <a16:creationId xmlns:a16="http://schemas.microsoft.com/office/drawing/2014/main" id="{C96D83F5-BC91-9C47-A313-3C143AB66755}"/>
              </a:ext>
            </a:extLst>
          </p:cNvPr>
          <p:cNvSpPr txBox="1"/>
          <p:nvPr/>
        </p:nvSpPr>
        <p:spPr>
          <a:xfrm>
            <a:off x="5548360" y="5879068"/>
            <a:ext cx="1157240" cy="369332"/>
          </a:xfrm>
          <a:prstGeom prst="rect">
            <a:avLst/>
          </a:prstGeom>
          <a:noFill/>
        </p:spPr>
        <p:txBody>
          <a:bodyPr wrap="none" rtlCol="0">
            <a:spAutoFit/>
          </a:bodyPr>
          <a:lstStyle/>
          <a:p>
            <a:r>
              <a:rPr lang="en-US" i="1" dirty="0"/>
              <a:t>ddm1 rdr6</a:t>
            </a:r>
          </a:p>
        </p:txBody>
      </p:sp>
      <p:sp>
        <p:nvSpPr>
          <p:cNvPr id="7" name="TextBox 6">
            <a:extLst>
              <a:ext uri="{FF2B5EF4-FFF2-40B4-BE49-F238E27FC236}">
                <a16:creationId xmlns:a16="http://schemas.microsoft.com/office/drawing/2014/main" id="{06505FE5-ECCF-EA47-934A-82D7313ADF20}"/>
              </a:ext>
            </a:extLst>
          </p:cNvPr>
          <p:cNvSpPr txBox="1"/>
          <p:nvPr/>
        </p:nvSpPr>
        <p:spPr>
          <a:xfrm>
            <a:off x="2713820" y="5879068"/>
            <a:ext cx="710451" cy="369332"/>
          </a:xfrm>
          <a:prstGeom prst="rect">
            <a:avLst/>
          </a:prstGeom>
          <a:noFill/>
        </p:spPr>
        <p:txBody>
          <a:bodyPr wrap="none" rtlCol="0">
            <a:spAutoFit/>
          </a:bodyPr>
          <a:lstStyle/>
          <a:p>
            <a:r>
              <a:rPr lang="en-US" i="1" dirty="0"/>
              <a:t>ddm1</a:t>
            </a:r>
          </a:p>
        </p:txBody>
      </p:sp>
      <p:sp>
        <p:nvSpPr>
          <p:cNvPr id="9" name="TextBox 8">
            <a:extLst>
              <a:ext uri="{FF2B5EF4-FFF2-40B4-BE49-F238E27FC236}">
                <a16:creationId xmlns:a16="http://schemas.microsoft.com/office/drawing/2014/main" id="{68738439-B598-C141-9412-6F5A024FCD4D}"/>
              </a:ext>
            </a:extLst>
          </p:cNvPr>
          <p:cNvSpPr txBox="1"/>
          <p:nvPr/>
        </p:nvSpPr>
        <p:spPr>
          <a:xfrm>
            <a:off x="6608472" y="6477000"/>
            <a:ext cx="2459328" cy="338554"/>
          </a:xfrm>
          <a:prstGeom prst="rect">
            <a:avLst/>
          </a:prstGeom>
          <a:noFill/>
        </p:spPr>
        <p:txBody>
          <a:bodyPr wrap="none" rtlCol="0">
            <a:spAutoFit/>
          </a:bodyPr>
          <a:lstStyle/>
          <a:p>
            <a:r>
              <a:rPr lang="en-US" sz="1600" dirty="0"/>
              <a:t>Seung Cho Lee, Evan Ernst</a:t>
            </a:r>
          </a:p>
        </p:txBody>
      </p:sp>
    </p:spTree>
    <p:extLst>
      <p:ext uri="{BB962C8B-B14F-4D97-AF65-F5344CB8AC3E}">
        <p14:creationId xmlns:p14="http://schemas.microsoft.com/office/powerpoint/2010/main" val="3272992747"/>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73626</TotalTime>
  <Words>2314</Words>
  <Application>Microsoft Macintosh PowerPoint</Application>
  <PresentationFormat>On-screen Show (4:3)</PresentationFormat>
  <Paragraphs>672</Paragraphs>
  <Slides>52</Slides>
  <Notes>15</Notes>
  <HiddenSlides>0</HiddenSlides>
  <MMClips>7</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Arial</vt:lpstr>
      <vt:lpstr>Arial Italic</vt:lpstr>
      <vt:lpstr>Calibri</vt:lpstr>
      <vt:lpstr>Calibri Italic</vt:lpstr>
      <vt:lpstr>Gill Sans</vt:lpstr>
      <vt:lpstr>Helvetica</vt:lpstr>
      <vt:lpstr>Helvetica Neue</vt:lpstr>
      <vt:lpstr>Helvetica Neue Light</vt:lpstr>
      <vt:lpstr>Helvetica Regular</vt:lpstr>
      <vt:lpstr>Times</vt:lpstr>
      <vt:lpstr>Times New Roman</vt:lpstr>
      <vt:lpstr>Times New Roman Bold</vt:lpstr>
      <vt:lpstr>Wingdings</vt:lpstr>
      <vt:lpstr>Blank</vt:lpstr>
      <vt:lpstr>PowerPoint Presentation</vt:lpstr>
      <vt:lpstr>DDM1 and MET1 maintain DNA methylation in plants (and mammals)</vt:lpstr>
      <vt:lpstr>21nt “epigenetically activated” easiRNA accumulate in met1 and ddm1 </vt:lpstr>
      <vt:lpstr>24nt small RNA guides CHH methylation to plant transposons</vt:lpstr>
      <vt:lpstr>miRNA triggers secondary siRNA biogenesis in plants </vt:lpstr>
      <vt:lpstr>21nt easiRNA biogenesis is triggered by miRNA and is required for fertility</vt:lpstr>
      <vt:lpstr>easiRNA inhibit Copia RNA accumulation (RNAi)</vt:lpstr>
      <vt:lpstr>Virus-like particle (VLP) sequencing of retrotransposition intermediates</vt:lpstr>
      <vt:lpstr>Nanopore VLP sequencing of retrotransposition intermediates</vt:lpstr>
      <vt:lpstr>COPIA52 preferentially forms autointegration circles</vt:lpstr>
      <vt:lpstr>COPIA52 preferentially forms autointegration circles</vt:lpstr>
      <vt:lpstr>Retrotransposon autointegration</vt:lpstr>
      <vt:lpstr>Transposons are expressed in wild-type pollen</vt:lpstr>
      <vt:lpstr>Germline reprogramming in plants</vt:lpstr>
      <vt:lpstr>DDM1 is expressed in sperm cells, but not in the vegetative nucleus</vt:lpstr>
      <vt:lpstr>Small RNA generated in pollen accumulates in sperm cells</vt:lpstr>
      <vt:lpstr>PowerPoint Presentation</vt:lpstr>
      <vt:lpstr>miR845 is very abundant in pollen and  triggers easiRNA</vt:lpstr>
      <vt:lpstr>MIR845b polymorphism blocks processing in some strains of Arabidopsis (Landsberg erecta) </vt:lpstr>
      <vt:lpstr>miR845 activity in Columbia (Col) but not Landsberg (Ler) pollen</vt:lpstr>
      <vt:lpstr>PBS (primer binding site) of LTR retrotransposons is targeted by miR845 in pollen</vt:lpstr>
      <vt:lpstr>PBS (primer binding site) of LTR retrotransposons is targeted by miR845 in pollen</vt:lpstr>
      <vt:lpstr>PBS (primer binding site) of LTR retrotransposons is targeted by miR845 in pollen</vt:lpstr>
      <vt:lpstr>PBS (primer binding site) of LTR retrotransposons is targeted by miR845 in pollen</vt:lpstr>
      <vt:lpstr>Albert Blaskeslee and the triploid block</vt:lpstr>
      <vt:lpstr>Lansdberg is defective in the “triploid block”: dose-dependent lethality</vt:lpstr>
      <vt:lpstr>miR845b mutants relax the triploid block</vt:lpstr>
      <vt:lpstr>easiRNAs from pollen target imprinted genes in seeds</vt:lpstr>
      <vt:lpstr>Summary (Part I) </vt:lpstr>
      <vt:lpstr>Duckweeds (Lemnaceae): clonal reproduction without meiosis</vt:lpstr>
      <vt:lpstr>PowerPoint Presentation</vt:lpstr>
      <vt:lpstr>Lemnaceae as an climate crop</vt:lpstr>
      <vt:lpstr>PowerPoint Presentation</vt:lpstr>
      <vt:lpstr>Deciphering Duckweed Genomes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Lemnaceae have very low asymmetric (CHH) DNA methylation</vt:lpstr>
      <vt:lpstr>Loss of fertility is accompanied by loss of transposons (and methylation)</vt:lpstr>
      <vt:lpstr>Reproductive strategy and transposon evolution</vt:lpstr>
      <vt:lpstr>PowerPoint Presentation</vt:lpstr>
      <vt:lpstr>PowerPoint Presentation</vt:lpstr>
      <vt:lpstr>PowerPoint Presentation</vt:lpstr>
      <vt:lpstr>Acknowledgements</vt:lpstr>
      <vt:lpstr>Lemnaceae genomes for all</vt:lpstr>
    </vt:vector>
  </TitlesOfParts>
  <Company>CSHL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Martienssen</dc:creator>
  <cp:lastModifiedBy>Cotto, Kelsy</cp:lastModifiedBy>
  <cp:revision>1012</cp:revision>
  <cp:lastPrinted>2008-06-28T12:23:06Z</cp:lastPrinted>
  <dcterms:created xsi:type="dcterms:W3CDTF">2016-11-30T15:00:23Z</dcterms:created>
  <dcterms:modified xsi:type="dcterms:W3CDTF">2022-11-30T23:45:23Z</dcterms:modified>
</cp:coreProperties>
</file>